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23DD-0F19-446A-B588-5A6AD6364C5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09ED-C68A-4AEA-BD90-9C17341213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2348880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tx2"/>
                </a:solidFill>
              </a:rPr>
              <a:t>Финансовый хоккей</a:t>
            </a:r>
            <a:endParaRPr lang="ru-RU" sz="2600" b="1" i="1" dirty="0" smtClean="0">
              <a:solidFill>
                <a:schemeClr val="tx2"/>
              </a:solidFill>
            </a:endParaRPr>
          </a:p>
          <a:p>
            <a:pPr algn="ctr"/>
            <a:endParaRPr lang="ru-RU" sz="1600" b="1" i="1" dirty="0" smtClean="0">
              <a:solidFill>
                <a:schemeClr val="tx2"/>
              </a:solidFill>
            </a:endParaRPr>
          </a:p>
          <a:p>
            <a:pPr algn="r"/>
            <a:endParaRPr lang="ru-RU" sz="1600" b="1" i="1" dirty="0" smtClean="0">
              <a:solidFill>
                <a:schemeClr val="tx2"/>
              </a:solidFill>
            </a:endParaRPr>
          </a:p>
          <a:p>
            <a:pPr algn="r"/>
            <a:r>
              <a:rPr lang="ru-RU" i="1" dirty="0" err="1" smtClean="0">
                <a:solidFill>
                  <a:schemeClr val="tx2"/>
                </a:solidFill>
              </a:rPr>
              <a:t>Алази</a:t>
            </a:r>
            <a:r>
              <a:rPr lang="ru-RU" i="1" dirty="0" smtClean="0">
                <a:solidFill>
                  <a:schemeClr val="tx2"/>
                </a:solidFill>
              </a:rPr>
              <a:t> Ирина Юрьевна</a:t>
            </a:r>
            <a:r>
              <a:rPr lang="ru-RU" i="1" dirty="0" smtClean="0">
                <a:solidFill>
                  <a:schemeClr val="tx2"/>
                </a:solidFill>
              </a:rPr>
              <a:t>,</a:t>
            </a:r>
          </a:p>
          <a:p>
            <a:pPr algn="r"/>
            <a:r>
              <a:rPr lang="ru-RU" i="1" dirty="0" err="1" smtClean="0">
                <a:solidFill>
                  <a:schemeClr val="tx2"/>
                </a:solidFill>
              </a:rPr>
              <a:t>Тусся</a:t>
            </a:r>
            <a:r>
              <a:rPr lang="ru-RU" i="1" dirty="0" smtClean="0">
                <a:solidFill>
                  <a:schemeClr val="tx2"/>
                </a:solidFill>
              </a:rPr>
              <a:t> Анастасия Леонидовна</a:t>
            </a:r>
            <a:endParaRPr lang="ru-RU" i="1" dirty="0" smtClean="0">
              <a:solidFill>
                <a:schemeClr val="tx2"/>
              </a:solidFill>
            </a:endParaRPr>
          </a:p>
          <a:p>
            <a:pPr algn="r"/>
            <a:r>
              <a:rPr lang="ru-RU" i="1" dirty="0" smtClean="0">
                <a:solidFill>
                  <a:schemeClr val="tx2"/>
                </a:solidFill>
              </a:rPr>
              <a:t>преподаватели </a:t>
            </a:r>
            <a:r>
              <a:rPr lang="ru-RU" i="1" dirty="0" smtClean="0">
                <a:solidFill>
                  <a:schemeClr val="tx2"/>
                </a:solidFill>
              </a:rPr>
              <a:t>ОГБПОУ </a:t>
            </a:r>
            <a:r>
              <a:rPr lang="ru-RU" i="1" dirty="0" smtClean="0">
                <a:solidFill>
                  <a:schemeClr val="tx2"/>
                </a:solidFill>
              </a:rPr>
              <a:t>УУ(т)ОР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48680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 smtClean="0">
                <a:solidFill>
                  <a:schemeClr val="tx2"/>
                </a:solidFill>
              </a:rPr>
              <a:t>МИНИСТЕРСТВО ФИЗИЧЕСКОЙ КУЛЬТУРЫ И СПОРТА УЛЬЯНОВСКОЙ ОБЛАСТИ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Ульяновское училище (техникум) </a:t>
            </a:r>
            <a:r>
              <a:rPr lang="ru-RU" sz="2000" b="1" dirty="0">
                <a:solidFill>
                  <a:schemeClr val="tx2"/>
                </a:solidFill>
              </a:rPr>
              <a:t>О</a:t>
            </a:r>
            <a:r>
              <a:rPr lang="ru-RU" sz="2000" b="1" dirty="0" smtClean="0">
                <a:solidFill>
                  <a:schemeClr val="tx2"/>
                </a:solidFill>
              </a:rPr>
              <a:t>лимпийского </a:t>
            </a:r>
            <a:r>
              <a:rPr lang="ru-RU" sz="2000" b="1" dirty="0" smtClean="0">
                <a:solidFill>
                  <a:schemeClr val="tx2"/>
                </a:solidFill>
              </a:rPr>
              <a:t>резерва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33207" y="1729581"/>
          <a:ext cx="6077585" cy="4267200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Страна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Валюта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Беларусь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крона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Казахстан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лит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Киргизия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лей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Латвия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рубль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Литва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лат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Молдова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тенге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Туркменистан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гривна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Украина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сом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Эстония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манат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2 период. </a:t>
            </a:r>
          </a:p>
          <a:p>
            <a:pPr algn="ctr"/>
            <a:r>
              <a:rPr lang="ru-RU" sz="2400" b="1" dirty="0" smtClean="0"/>
              <a:t>Деньги и кредитная политика</a:t>
            </a:r>
            <a:endParaRPr lang="ru-RU" sz="28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143418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шайба.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Соотнесите валюты и страны их обихода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988840"/>
          <a:ext cx="8208912" cy="4631490"/>
        </p:xfrm>
        <a:graphic>
          <a:graphicData uri="http://schemas.openxmlformats.org/drawingml/2006/table">
            <a:tbl>
              <a:tblPr/>
              <a:tblGrid>
                <a:gridCol w="4104028"/>
                <a:gridCol w="4104884"/>
              </a:tblGrid>
              <a:tr h="45365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/>
                          <a:ea typeface="Calibri"/>
                          <a:cs typeface="Times New Roman"/>
                        </a:rPr>
                        <a:t>Страна </a:t>
                      </a: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/>
                          <a:ea typeface="Calibri"/>
                          <a:cs typeface="Times New Roman"/>
                        </a:rPr>
                        <a:t>Валюта </a:t>
                      </a: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Беларусь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крона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Казахстан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лит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Киргизия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лей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Латвия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рубль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Литва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лат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Молдова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тенге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Туркменистан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гривна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Украина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сом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Эстония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манат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2 период. </a:t>
            </a:r>
          </a:p>
          <a:p>
            <a:pPr algn="ctr"/>
            <a:r>
              <a:rPr lang="ru-RU" sz="2400" b="1" dirty="0" smtClean="0"/>
              <a:t>Деньги и кредитная политика</a:t>
            </a:r>
            <a:endParaRPr lang="ru-RU" sz="2800" b="1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1340768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 шайба.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Назовите плюсы и минусы дебетовой и кредитной карт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 descr="http://storage.inovaco.ru/media/cache/36/c9/60/0b/f5/73/36c9600bf5733ecadbbaf38d5cfb94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792087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2 период. </a:t>
            </a:r>
          </a:p>
          <a:p>
            <a:pPr algn="ctr"/>
            <a:r>
              <a:rPr lang="ru-RU" sz="2400" b="1" dirty="0" smtClean="0"/>
              <a:t>Деньги и кредитная политика</a:t>
            </a:r>
            <a:endParaRPr lang="ru-RU" sz="2800" b="1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340768"/>
            <a:ext cx="7992888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 шайба.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Назовите характеристики срочных вкладов и вкладов до востребования.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lawsbook.ru/wp-content/uploads/2020/02/vklad-v-ban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4128459" cy="3600400"/>
          </a:xfrm>
          <a:prstGeom prst="rect">
            <a:avLst/>
          </a:prstGeom>
          <a:noFill/>
        </p:spPr>
      </p:pic>
      <p:pic>
        <p:nvPicPr>
          <p:cNvPr id="26629" name="Picture 5" descr="https://static.life.ru/posts/2018/12/1181559/7de47657878e5ccc52892cb0480e2c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24944"/>
            <a:ext cx="4455716" cy="3514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2 период. </a:t>
            </a:r>
          </a:p>
          <a:p>
            <a:pPr algn="ctr"/>
            <a:r>
              <a:rPr lang="ru-RU" sz="2400" b="1" dirty="0" smtClean="0"/>
              <a:t>Деньги и кредитная политика</a:t>
            </a:r>
            <a:endParaRPr lang="ru-RU" sz="2800" b="1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55576" y="1700808"/>
            <a:ext cx="82089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 шайба.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Дайте определения следующим понятиям: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реструктуризация долга;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пролонгирование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кредита;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штраф;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пеня.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s://kreditny-pomoschnik.ru/uploads/posts/2019-04/1554877138_image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4614"/>
            <a:ext cx="4067944" cy="3053386"/>
          </a:xfrm>
          <a:prstGeom prst="rect">
            <a:avLst/>
          </a:prstGeom>
          <a:noFill/>
        </p:spPr>
      </p:pic>
      <p:pic>
        <p:nvPicPr>
          <p:cNvPr id="9" name="Picture 4" descr="https://kreditny-pomoschnik.ru/uploads/posts/2019-04/1554877138_image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85307"/>
            <a:ext cx="3960440" cy="297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3 период. </a:t>
            </a:r>
          </a:p>
          <a:p>
            <a:pPr algn="ctr"/>
            <a:r>
              <a:rPr lang="ru-RU" sz="2400" b="1" dirty="0" smtClean="0"/>
              <a:t>Мошенничество</a:t>
            </a:r>
            <a:endParaRPr lang="ru-RU" sz="2400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1556791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шайба.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Назовите признаки финансовой пирамиды.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cdn.freelance.ru/img/portfolio/pics/00/3B/EF/3927890.jpg?mt=e3b997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3600399" cy="3384376"/>
          </a:xfrm>
          <a:prstGeom prst="rect">
            <a:avLst/>
          </a:prstGeom>
          <a:noFill/>
        </p:spPr>
      </p:pic>
      <p:pic>
        <p:nvPicPr>
          <p:cNvPr id="24581" name="Picture 5" descr="https://espanarusa.com/files/autoupload/79/95/67/tzet5fsk368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5279" y="3284984"/>
            <a:ext cx="4997201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3 период. </a:t>
            </a:r>
          </a:p>
          <a:p>
            <a:pPr algn="ctr"/>
            <a:r>
              <a:rPr lang="ru-RU" sz="2400" b="1" dirty="0" smtClean="0"/>
              <a:t>Мошенничество</a:t>
            </a:r>
            <a:endParaRPr lang="ru-RU" sz="24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55576" y="1290828"/>
            <a:ext cx="79291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 шайба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Что такое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фишинг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 И как от него уберечься? Чем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фишинг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отличается от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вишинга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s://pbs.twimg.com/media/Ed7W17wXkAUSq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7560840" cy="3103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3 период. </a:t>
            </a:r>
          </a:p>
          <a:p>
            <a:pPr algn="ctr"/>
            <a:r>
              <a:rPr lang="ru-RU" sz="2400" b="1" dirty="0" smtClean="0"/>
              <a:t>Мошенничество</a:t>
            </a:r>
            <a:endParaRPr lang="ru-RU" sz="2400" b="1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1196752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 шайба.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Что такое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фарминг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 И как спастись от него?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s://vhods.com/wp-content/uploads/2019/07/image4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835292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3 период. </a:t>
            </a:r>
          </a:p>
          <a:p>
            <a:pPr algn="ctr"/>
            <a:r>
              <a:rPr lang="ru-RU" sz="2400" b="1" dirty="0" smtClean="0"/>
              <a:t>Мошенничество</a:t>
            </a:r>
            <a:endParaRPr lang="ru-RU" sz="2400" b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1268760"/>
            <a:ext cx="81369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 шайба.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Какие правила нужно соблюдать, чтобы не попасть в финансовую пирамиду?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AutoShape 3" descr="http://test.baikal-info.ru/sites/default/files/piramid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1" name="AutoShape 5" descr="http://test.baikal-info.ru/sites/default/files/piramid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3" name="AutoShape 7" descr="http://test.baikal-info.ru/sites/default/files/piramid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5" name="AutoShape 9" descr="http://test.baikal-info.ru/sites/default/files/piramid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7" name="AutoShape 11" descr="http://test.baikal-info.ru/sites/default/files/piramid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9" name="AutoShape 13" descr="http://test.baikal-info.ru/sites/default/files/piramid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5" descr="https://espanarusa.com/files/autoupload/79/95/67/tzet5fsk368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84984"/>
            <a:ext cx="4997201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26876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latin typeface="Arial" pitchFamily="34" charset="0"/>
                <a:cs typeface="Times New Roman" pitchFamily="18" charset="0"/>
              </a:rPr>
              <a:t>СПАСИБО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200" b="1" smtClean="0">
                <a:latin typeface="Arial" pitchFamily="34" charset="0"/>
                <a:cs typeface="Times New Roman" pitchFamily="18" charset="0"/>
              </a:rPr>
              <a:t>ЗА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200" b="1" smtClean="0">
                <a:latin typeface="Arial" pitchFamily="34" charset="0"/>
                <a:cs typeface="Times New Roman" pitchFamily="18" charset="0"/>
              </a:rPr>
              <a:t>ВНИМАНИЕ</a:t>
            </a:r>
            <a:r>
              <a:rPr lang="ru-RU" sz="7200" b="1" dirty="0" smtClean="0">
                <a:latin typeface="Arial" pitchFamily="34" charset="0"/>
                <a:cs typeface="Times New Roman" pitchFamily="18" charset="0"/>
              </a:rPr>
              <a:t>!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755576" y="188640"/>
            <a:ext cx="7632848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u="sng" dirty="0" smtClean="0">
                <a:solidFill>
                  <a:schemeClr val="tx1"/>
                </a:solidFill>
              </a:rPr>
              <a:t>Цель игры: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проверить,  повторить, закрепить и углубить знания учащихся </a:t>
            </a:r>
            <a:r>
              <a:rPr lang="ru-RU" sz="2200" b="1" dirty="0" smtClean="0">
                <a:solidFill>
                  <a:schemeClr val="tx1"/>
                </a:solidFill>
              </a:rPr>
              <a:t>по финансовой грамотности, </a:t>
            </a:r>
            <a:r>
              <a:rPr lang="ru-RU" sz="2200" b="1" dirty="0">
                <a:solidFill>
                  <a:schemeClr val="tx1"/>
                </a:solidFill>
              </a:rPr>
              <a:t>возбудить интерес к данной исследовательской области, развить умение работать в группе, слушать и слышать мнение другого человека</a:t>
            </a:r>
            <a:r>
              <a:rPr lang="ru-RU" sz="22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2627784" y="2708920"/>
            <a:ext cx="403244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Задачи: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529" y="3338412"/>
            <a:ext cx="856895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обобщить имеющиеся у учащихся знания по предмету и нацелить их на самостоятельный поиск информации;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-сформировать умение анализировать разнородные факты, вычленять главное, быстро и правильно применять накопленные знания;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воспитать дух соперничества, активизировать взаимодействие между учащимися, развить навыки групповой работы;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пробудить или углубить интерес к предмету, раскрыть способности каждого ученика;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воспитать умение выступать на публике, аргументировано отстаивать свою точку зрения;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938917"/>
            <a:ext cx="77048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Нападающие – задают вопросы,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касающиеся данной темы.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Защитники отвечают на вопросы, если не отвечает один защитник, то право ответа передается другому защитнику, если второй защитник не справляется с ответом, то отвечает вратарь.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неудачного ответа вратаря засчитывается «гол».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620107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проводится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периода, в каждом 4 шайбы (4 вопроса).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шайба (вопрос) вбрасывается учителем, и та команда, ответившая первой полный ответ, получает возможность «атаковать команду» противника (2 шайба). Затем с ответной атакой выступает вторая команда (3 шайба).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Периоды заранее сообщаются учителем студентам, в данной теме выделено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периода: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Деньги и кредитная политика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Мошенничество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	Защитник			      Защитник</a:t>
            </a:r>
            <a:endParaRPr lang="ru-RU" sz="2400" dirty="0"/>
          </a:p>
          <a:p>
            <a:r>
              <a:rPr lang="ru-RU" sz="2400" dirty="0"/>
              <a:t>	</a:t>
            </a:r>
            <a:r>
              <a:rPr lang="ru-RU" sz="2400" dirty="0" smtClean="0"/>
              <a:t>            Нападающий	       Нападающий</a:t>
            </a:r>
          </a:p>
          <a:p>
            <a:r>
              <a:rPr lang="ru-RU" sz="2400" dirty="0" smtClean="0"/>
              <a:t>  </a:t>
            </a:r>
            <a:endParaRPr lang="ru-RU" sz="2400" dirty="0"/>
          </a:p>
          <a:p>
            <a:r>
              <a:rPr lang="ru-RU" sz="2400" dirty="0"/>
              <a:t>Вратарь         Защитник	</a:t>
            </a:r>
            <a:r>
              <a:rPr lang="ru-RU" sz="2400" dirty="0" smtClean="0"/>
              <a:t>                Защитник         Вратарь</a:t>
            </a:r>
          </a:p>
          <a:p>
            <a:endParaRPr lang="ru-RU" sz="2400" dirty="0"/>
          </a:p>
          <a:p>
            <a:r>
              <a:rPr lang="ru-RU" sz="2400" dirty="0"/>
              <a:t>	</a:t>
            </a:r>
            <a:r>
              <a:rPr lang="ru-RU" sz="2400" dirty="0" smtClean="0"/>
              <a:t>           Нападающий</a:t>
            </a:r>
            <a:r>
              <a:rPr lang="ru-RU" sz="2400" dirty="0"/>
              <a:t>	</a:t>
            </a:r>
            <a:r>
              <a:rPr lang="ru-RU" sz="2400" dirty="0" smtClean="0"/>
              <a:t>      Нападающий</a:t>
            </a:r>
            <a:endParaRPr lang="ru-RU" sz="2400" dirty="0"/>
          </a:p>
          <a:p>
            <a:r>
              <a:rPr lang="ru-RU" sz="2400" dirty="0"/>
              <a:t>         </a:t>
            </a:r>
            <a:r>
              <a:rPr lang="ru-RU" sz="2400" dirty="0" smtClean="0"/>
              <a:t>        Защитник			       Защитник</a:t>
            </a:r>
            <a:r>
              <a:rPr lang="ru-RU" sz="2400" dirty="0"/>
              <a:t>	</a:t>
            </a:r>
            <a:r>
              <a:rPr lang="ru-RU" dirty="0"/>
              <a:t>					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5112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1 период. </a:t>
            </a:r>
          </a:p>
          <a:p>
            <a:pPr algn="ctr"/>
            <a:r>
              <a:rPr lang="ru-RU" sz="2400" b="1" dirty="0" smtClean="0"/>
              <a:t>Налоги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87624" y="386962"/>
            <a:ext cx="640871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1 шайба.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Дать понятия следующим определениям: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налоговая ставка;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-налоговая декларация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налоговая база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налоговый период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s://zanmsk.ru/wp-content/uploads/2019/06/1510592329061616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707">
            <a:off x="6557813" y="2923513"/>
            <a:ext cx="2555776" cy="1703346"/>
          </a:xfrm>
          <a:prstGeom prst="rect">
            <a:avLst/>
          </a:prstGeom>
          <a:noFill/>
        </p:spPr>
      </p:pic>
      <p:pic>
        <p:nvPicPr>
          <p:cNvPr id="6149" name="Picture 5" descr="https://kuzbass-today.ru/wp-content/uploads/2020/04/90875t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35604">
            <a:off x="185908" y="3108355"/>
            <a:ext cx="2127532" cy="133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363943"/>
            <a:ext cx="7200800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i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 шайба.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Назовите налоговые ставки известных налогов: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подоходный налог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НДС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налог на прибыль организаций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налог на выигрыш,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призы.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5112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1 период. </a:t>
            </a:r>
          </a:p>
          <a:p>
            <a:pPr algn="ctr"/>
            <a:r>
              <a:rPr lang="ru-RU" sz="2400" b="1" dirty="0" smtClean="0"/>
              <a:t>Налоги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099" name="Picture 3" descr="https://abkhaz-project.ru/wp-content/uploads/2018/07/nd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1762">
            <a:off x="6831390" y="4313196"/>
            <a:ext cx="1857231" cy="1922234"/>
          </a:xfrm>
          <a:prstGeom prst="rect">
            <a:avLst/>
          </a:prstGeom>
          <a:noFill/>
        </p:spPr>
      </p:pic>
      <p:pic>
        <p:nvPicPr>
          <p:cNvPr id="4101" name="Picture 5" descr="https://promdevelop.ru/wp-content/uploads/2020/08/article5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0415">
            <a:off x="73644" y="3395428"/>
            <a:ext cx="2159494" cy="148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644786" y="1600200"/>
          <a:ext cx="3854427" cy="4525963"/>
        </p:xfrm>
        <a:graphic>
          <a:graphicData uri="http://schemas.openxmlformats.org/drawingml/2006/table">
            <a:tbl>
              <a:tblPr/>
              <a:tblGrid>
                <a:gridCol w="2306217"/>
                <a:gridCol w="1548210"/>
              </a:tblGrid>
              <a:tr h="351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Вид налога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Подоходный налог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Прямые налоги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добавленную стоимость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Косвенные налоги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прибыль фирм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имущество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недвижимость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Акциз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дарение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наследство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Таможенные пошлины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финансовые операции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5112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1 период. </a:t>
            </a:r>
          </a:p>
          <a:p>
            <a:pPr algn="ctr"/>
            <a:r>
              <a:rPr lang="ru-RU" sz="2400" b="1" dirty="0" smtClean="0"/>
              <a:t>Налоги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215426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 шайба.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Соотнесите налоги с их видами по форме взимания: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2060851"/>
          <a:ext cx="7848873" cy="4378436"/>
        </p:xfrm>
        <a:graphic>
          <a:graphicData uri="http://schemas.openxmlformats.org/drawingml/2006/table">
            <a:tbl>
              <a:tblPr/>
              <a:tblGrid>
                <a:gridCol w="4696211"/>
                <a:gridCol w="3152662"/>
              </a:tblGrid>
              <a:tr h="349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Налог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Вид налога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Подоходный налог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Прямые налоги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Налог на добавленную стоимость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Косвенные налоги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Налог на прибыль фирм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Налог на имущество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Налог на недвижимость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Акциз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Налог на дарение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Налог на наследство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Таможенные пошлины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Налог на финансовые операции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644786" y="1600200"/>
          <a:ext cx="3854427" cy="4525963"/>
        </p:xfrm>
        <a:graphic>
          <a:graphicData uri="http://schemas.openxmlformats.org/drawingml/2006/table">
            <a:tbl>
              <a:tblPr/>
              <a:tblGrid>
                <a:gridCol w="2306217"/>
                <a:gridCol w="1548210"/>
              </a:tblGrid>
              <a:tr h="351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Вид налога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НДС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Федеральные налоги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Акциз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Региональные налоги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Земельный налог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Местные налоги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имущество физических лиц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доход физических лиц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имущество организаций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Транспортный налог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игорный бизнес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добычу полезных ископаемых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Государственная пошлина</a:t>
                      </a: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675" marR="49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http://www.pptbackgrounds.org/uploads/blue-technolog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5112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1 период. </a:t>
            </a:r>
          </a:p>
          <a:p>
            <a:pPr algn="ctr"/>
            <a:r>
              <a:rPr lang="ru-RU" sz="2400" b="1" dirty="0" smtClean="0"/>
              <a:t>Налоги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980728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 шайба.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Соотнесите налоги с их видами по территориальному уровню: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772813"/>
          <a:ext cx="8208912" cy="4896546"/>
        </p:xfrm>
        <a:graphic>
          <a:graphicData uri="http://schemas.openxmlformats.org/drawingml/2006/table">
            <a:tbl>
              <a:tblPr/>
              <a:tblGrid>
                <a:gridCol w="4911634"/>
                <a:gridCol w="3297278"/>
              </a:tblGrid>
              <a:tr h="3801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Налог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Вид налога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НДС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Федеральные налоги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Акциз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Региональные налоги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Земельный налог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Местные налоги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Налог на имущество физических лиц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Налог на доход физических лиц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Налог на имущество организаций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Транспортный налог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Налог на игорный бизнес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Налог на добычу полезных ископаемых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Государственная пошлина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665</Words>
  <Application>Microsoft Office PowerPoint</Application>
  <PresentationFormat>Экран (4:3)</PresentationFormat>
  <Paragraphs>235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2021-03-04T12:29:34Z</dcterms:created>
  <dcterms:modified xsi:type="dcterms:W3CDTF">2021-03-04T15:01:29Z</dcterms:modified>
</cp:coreProperties>
</file>