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4" r:id="rId10"/>
    <p:sldId id="291" r:id="rId11"/>
    <p:sldId id="292" r:id="rId12"/>
    <p:sldId id="299" r:id="rId13"/>
    <p:sldId id="294" r:id="rId14"/>
    <p:sldId id="295" r:id="rId15"/>
    <p:sldId id="298" r:id="rId16"/>
    <p:sldId id="264" r:id="rId17"/>
    <p:sldId id="265" r:id="rId18"/>
    <p:sldId id="266" r:id="rId19"/>
    <p:sldId id="267" r:id="rId20"/>
    <p:sldId id="268" r:id="rId21"/>
    <p:sldId id="283" r:id="rId22"/>
    <p:sldId id="300" r:id="rId23"/>
    <p:sldId id="301" r:id="rId24"/>
    <p:sldId id="302" r:id="rId25"/>
    <p:sldId id="303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304" r:id="rId35"/>
    <p:sldId id="305" r:id="rId36"/>
    <p:sldId id="306" r:id="rId37"/>
    <p:sldId id="307" r:id="rId38"/>
    <p:sldId id="308" r:id="rId39"/>
    <p:sldId id="277" r:id="rId40"/>
    <p:sldId id="278" r:id="rId41"/>
    <p:sldId id="279" r:id="rId42"/>
    <p:sldId id="280" r:id="rId43"/>
    <p:sldId id="281" r:id="rId44"/>
    <p:sldId id="282" r:id="rId45"/>
    <p:sldId id="285" r:id="rId46"/>
    <p:sldId id="309" r:id="rId47"/>
    <p:sldId id="310" r:id="rId48"/>
    <p:sldId id="311" r:id="rId49"/>
    <p:sldId id="312" r:id="rId50"/>
    <p:sldId id="313" r:id="rId51"/>
    <p:sldId id="286" r:id="rId52"/>
    <p:sldId id="287" r:id="rId53"/>
    <p:sldId id="289" r:id="rId54"/>
    <p:sldId id="288" r:id="rId55"/>
    <p:sldId id="290" r:id="rId56"/>
    <p:sldId id="314" r:id="rId57"/>
    <p:sldId id="315" r:id="rId58"/>
    <p:sldId id="316" r:id="rId59"/>
    <p:sldId id="317" r:id="rId6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CEA3-CA87-4C1E-B6BF-664AF0A49EBE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8461-EA5E-4289-AD39-CC9E62A7C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8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CEA3-CA87-4C1E-B6BF-664AF0A49EBE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8461-EA5E-4289-AD39-CC9E62A7C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04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CEA3-CA87-4C1E-B6BF-664AF0A49EBE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8461-EA5E-4289-AD39-CC9E62A7C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4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CEA3-CA87-4C1E-B6BF-664AF0A49EBE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8461-EA5E-4289-AD39-CC9E62A7C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87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CEA3-CA87-4C1E-B6BF-664AF0A49EBE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8461-EA5E-4289-AD39-CC9E62A7C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09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CEA3-CA87-4C1E-B6BF-664AF0A49EBE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8461-EA5E-4289-AD39-CC9E62A7C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89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CEA3-CA87-4C1E-B6BF-664AF0A49EBE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8461-EA5E-4289-AD39-CC9E62A7C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5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CEA3-CA87-4C1E-B6BF-664AF0A49EBE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8461-EA5E-4289-AD39-CC9E62A7C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41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CEA3-CA87-4C1E-B6BF-664AF0A49EBE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8461-EA5E-4289-AD39-CC9E62A7C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07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CEA3-CA87-4C1E-B6BF-664AF0A49EBE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8461-EA5E-4289-AD39-CC9E62A7C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63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ACEA3-CA87-4C1E-B6BF-664AF0A49EBE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8461-EA5E-4289-AD39-CC9E62A7C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70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ACEA3-CA87-4C1E-B6BF-664AF0A49EBE}" type="datetimeFigureOut">
              <a:rPr lang="ru-RU" smtClean="0"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8461-EA5E-4289-AD39-CC9E62A7C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5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85"/>
            <a:ext cx="12192000" cy="80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88200"/>
          </a:xfrm>
        </p:spPr>
      </p:pic>
      <p:sp>
        <p:nvSpPr>
          <p:cNvPr id="6" name="Прямоугольник 5"/>
          <p:cNvSpPr/>
          <p:nvPr/>
        </p:nvSpPr>
        <p:spPr>
          <a:xfrm>
            <a:off x="3196845" y="937247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каком продукте говорят:</a:t>
            </a:r>
          </a:p>
          <a:p>
            <a:pPr algn="ctr"/>
            <a:r>
              <a:rPr lang="ru-RU" sz="4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умение продать одну картофелину, по цене килограмма?</a:t>
            </a:r>
          </a:p>
          <a:p>
            <a:pPr algn="ctr"/>
            <a:endParaRPr lang="ru-RU" sz="4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4000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ЧИПСЫ</a:t>
            </a:r>
            <a:r>
              <a:rPr lang="ru-RU" sz="4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701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202"/>
            <a:ext cx="12192000" cy="7188200"/>
          </a:xfrm>
        </p:spPr>
      </p:pic>
      <p:sp>
        <p:nvSpPr>
          <p:cNvPr id="3" name="Прямоугольник 2"/>
          <p:cNvSpPr/>
          <p:nvPr/>
        </p:nvSpPr>
        <p:spPr>
          <a:xfrm>
            <a:off x="3078587" y="1207716"/>
            <a:ext cx="6355009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Каким предметом можно</a:t>
            </a:r>
          </a:p>
          <a:p>
            <a:pPr algn="ctr"/>
            <a:r>
              <a:rPr lang="ru-RU" sz="4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загребать деньги?</a:t>
            </a:r>
          </a:p>
          <a:p>
            <a:pPr algn="ctr"/>
            <a:endParaRPr lang="ru-RU" sz="44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4400" dirty="0" smtClean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ЛОПАТОЙ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97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0200"/>
            <a:ext cx="12192000" cy="7188200"/>
          </a:xfrm>
        </p:spPr>
      </p:pic>
      <p:sp>
        <p:nvSpPr>
          <p:cNvPr id="5" name="Прямоугольник 4"/>
          <p:cNvSpPr/>
          <p:nvPr/>
        </p:nvSpPr>
        <p:spPr>
          <a:xfrm>
            <a:off x="3322319" y="894649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чем можно хранить и заготовки на зиму и денежные накопления? </a:t>
            </a:r>
          </a:p>
          <a:p>
            <a:pPr algn="ctr"/>
            <a:endParaRPr lang="ru-RU" sz="4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БАНКЕ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07572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0200"/>
            <a:ext cx="12192000" cy="7188200"/>
          </a:xfrm>
        </p:spPr>
      </p:pic>
      <p:sp>
        <p:nvSpPr>
          <p:cNvPr id="3" name="Прямоугольник 2"/>
          <p:cNvSpPr/>
          <p:nvPr/>
        </p:nvSpPr>
        <p:spPr>
          <a:xfrm>
            <a:off x="2628830" y="1914298"/>
            <a:ext cx="7289240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Экономическая порода собак</a:t>
            </a:r>
          </a:p>
          <a:p>
            <a:endParaRPr lang="ru-RU" sz="44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ТАКСА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097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0200"/>
            <a:ext cx="12192000" cy="7188200"/>
          </a:xfrm>
        </p:spPr>
      </p:pic>
      <p:sp>
        <p:nvSpPr>
          <p:cNvPr id="5" name="Прямоугольник 4"/>
          <p:cNvSpPr/>
          <p:nvPr/>
        </p:nvSpPr>
        <p:spPr>
          <a:xfrm>
            <a:off x="3222567" y="925917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 все времена, простой народ называл это ЗАНАЧКА, а как это называет государство?</a:t>
            </a:r>
          </a:p>
          <a:p>
            <a:pPr algn="ctr"/>
            <a:endParaRPr lang="ru-RU" sz="44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ФОНД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8582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0200"/>
            <a:ext cx="12192000" cy="7188200"/>
          </a:xfrm>
        </p:spPr>
      </p:pic>
      <p:sp>
        <p:nvSpPr>
          <p:cNvPr id="3" name="Прямоугольник 2"/>
          <p:cNvSpPr/>
          <p:nvPr/>
        </p:nvSpPr>
        <p:spPr>
          <a:xfrm>
            <a:off x="3293919" y="365125"/>
            <a:ext cx="6096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Какое «удобрение» увеличивало урожайность золотых монет на Поле Чудес в Стране дураков?</a:t>
            </a:r>
            <a:r>
              <a:rPr lang="ru-RU" sz="440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sz="4400" i="1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000" i="1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ЗАКЛИНАНИЕ «КРЕКС-ФЕКС-ПЕКС»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327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53" y="549610"/>
            <a:ext cx="3901440" cy="2599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99" y="3429000"/>
            <a:ext cx="3941705" cy="32295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579" y="549610"/>
            <a:ext cx="4023876" cy="26799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03273" y="1454727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1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3865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411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3" y="365125"/>
            <a:ext cx="3276600" cy="3276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6" y="3736382"/>
            <a:ext cx="3987379" cy="3121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68" y="429282"/>
            <a:ext cx="3050332" cy="32530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7733" y="1143875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2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3015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161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42" y="474795"/>
            <a:ext cx="4491643" cy="2993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332" y="473698"/>
            <a:ext cx="4490984" cy="29947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426" y="3651642"/>
            <a:ext cx="4620735" cy="30813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1413" y="1186256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3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6049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012"/>
            <a:ext cx="12192000" cy="6927012"/>
          </a:xfrm>
        </p:spPr>
      </p:pic>
    </p:spTree>
    <p:extLst>
      <p:ext uri="{BB962C8B-B14F-4D97-AF65-F5344CB8AC3E}">
        <p14:creationId xmlns:p14="http://schemas.microsoft.com/office/powerpoint/2010/main" val="40520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58"/>
            <a:ext cx="12369338" cy="68611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66" y="365125"/>
            <a:ext cx="4619178" cy="3080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759" y="365125"/>
            <a:ext cx="5383877" cy="30845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436" y="3882044"/>
            <a:ext cx="4864793" cy="27364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9934" y="1571106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4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13487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913689"/>
          </a:xfrm>
        </p:spPr>
      </p:pic>
    </p:spTree>
    <p:extLst>
      <p:ext uri="{BB962C8B-B14F-4D97-AF65-F5344CB8AC3E}">
        <p14:creationId xmlns:p14="http://schemas.microsoft.com/office/powerpoint/2010/main" val="184593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20" y="567205"/>
            <a:ext cx="3901440" cy="2599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99" y="3429000"/>
            <a:ext cx="3941705" cy="32295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21" y="567205"/>
            <a:ext cx="4023876" cy="26799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03273" y="1454727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1</a:t>
            </a:r>
            <a:endParaRPr lang="ru-RU" sz="9600" dirty="0"/>
          </a:p>
        </p:txBody>
      </p:sp>
      <p:sp>
        <p:nvSpPr>
          <p:cNvPr id="2" name="TextBox 1"/>
          <p:cNvSpPr txBox="1"/>
          <p:nvPr/>
        </p:nvSpPr>
        <p:spPr>
          <a:xfrm>
            <a:off x="4353279" y="667449"/>
            <a:ext cx="29423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ВАЛЮТА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99312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11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3" y="365125"/>
            <a:ext cx="3276600" cy="3276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236" y="3736382"/>
            <a:ext cx="3987379" cy="3121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68" y="429282"/>
            <a:ext cx="3050332" cy="32530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89136" y="-303794"/>
            <a:ext cx="341372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/>
              <a:t>2</a:t>
            </a:r>
          </a:p>
          <a:p>
            <a:pPr algn="ctr"/>
            <a:r>
              <a:rPr lang="ru-RU" sz="5400" dirty="0" smtClean="0"/>
              <a:t>В НИХ </a:t>
            </a:r>
          </a:p>
          <a:p>
            <a:pPr algn="ctr"/>
            <a:r>
              <a:rPr lang="ru-RU" sz="5400" dirty="0" smtClean="0"/>
              <a:t>ХРАНЯТ </a:t>
            </a:r>
          </a:p>
          <a:p>
            <a:pPr algn="ctr"/>
            <a:r>
              <a:rPr lang="ru-RU" sz="5400" dirty="0" smtClean="0"/>
              <a:t>ДЕНЬГИ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4660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7"/>
            <a:ext cx="12192000" cy="69161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6" y="566927"/>
            <a:ext cx="4491643" cy="29936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42" y="474795"/>
            <a:ext cx="4490984" cy="29947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90" y="3651643"/>
            <a:ext cx="4620735" cy="30813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68419" y="585065"/>
            <a:ext cx="2736069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dirty="0" smtClean="0"/>
              <a:t>3</a:t>
            </a:r>
          </a:p>
          <a:p>
            <a:pPr algn="ctr"/>
            <a:r>
              <a:rPr lang="ru-RU" sz="6000" dirty="0" smtClean="0"/>
              <a:t>КРЕДИТ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95144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58"/>
            <a:ext cx="12369338" cy="68611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66" y="365125"/>
            <a:ext cx="3966258" cy="26454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652" y="365125"/>
            <a:ext cx="4470029" cy="25609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505" y="3739978"/>
            <a:ext cx="4864793" cy="27364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61697" y="281058"/>
            <a:ext cx="3445943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600" dirty="0" smtClean="0"/>
              <a:t>4</a:t>
            </a:r>
          </a:p>
          <a:p>
            <a:pPr algn="ctr"/>
            <a:r>
              <a:rPr lang="ru-RU" sz="5400" dirty="0" smtClean="0"/>
              <a:t>Семейный </a:t>
            </a:r>
          </a:p>
          <a:p>
            <a:pPr algn="ctr"/>
            <a:r>
              <a:rPr lang="ru-RU" sz="5400" dirty="0" smtClean="0"/>
              <a:t>бюджет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72857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040"/>
          </a:xfrm>
        </p:spPr>
      </p:pic>
    </p:spTree>
    <p:extLst>
      <p:ext uri="{BB962C8B-B14F-4D97-AF65-F5344CB8AC3E}">
        <p14:creationId xmlns:p14="http://schemas.microsoft.com/office/powerpoint/2010/main" val="292255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8"/>
            <a:ext cx="12192000" cy="6866148"/>
          </a:xfrm>
        </p:spPr>
      </p:pic>
      <p:sp>
        <p:nvSpPr>
          <p:cNvPr id="5" name="Прямоугольник 4"/>
          <p:cNvSpPr/>
          <p:nvPr/>
        </p:nvSpPr>
        <p:spPr>
          <a:xfrm>
            <a:off x="2100348" y="929756"/>
            <a:ext cx="85150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называли денежный побор с покоренных племён и народов древней Руси. Термин древнерусского финансового права?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337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6642"/>
          </a:xfrm>
        </p:spPr>
      </p:pic>
      <p:sp>
        <p:nvSpPr>
          <p:cNvPr id="5" name="Прямоугольник 4"/>
          <p:cNvSpPr/>
          <p:nvPr/>
        </p:nvSpPr>
        <p:spPr>
          <a:xfrm>
            <a:off x="1125682" y="372803"/>
            <a:ext cx="994063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сделали </a:t>
            </a:r>
            <a:r>
              <a:rPr lang="ru-RU" sz="54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Колыван</a:t>
            </a:r>
            <a:r>
              <a:rPr lang="ru-RU" sz="5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Баба Яга в мультфильме «Три богатыря на дальних берегах», приказав мирному народу обменять все золотые деньги на деревянные?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223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60"/>
            <a:ext cx="12192000" cy="6840140"/>
          </a:xfrm>
        </p:spPr>
      </p:pic>
      <p:sp>
        <p:nvSpPr>
          <p:cNvPr id="5" name="Прямоугольник 4"/>
          <p:cNvSpPr/>
          <p:nvPr/>
        </p:nvSpPr>
        <p:spPr>
          <a:xfrm>
            <a:off x="1007225" y="365125"/>
            <a:ext cx="101775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Эта пословица пришла к нам от далеких предков. У Бояр, в те времена, каждая копейка была на сочтена. И когда же молодые богачи – тянули руки к отцовским закромам, то могли получить не только моральный подзатыльник, но иногда и физический. Владелец точно знал количество монет вплоть до копейки и в случае пропажи, мог наказать обидчика. А в наши времена, это выражение, означает, что взяв ее, и рубля не останется. О какой поговорке идет речь?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4293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88200"/>
          </a:xfrm>
        </p:spPr>
      </p:pic>
      <p:sp>
        <p:nvSpPr>
          <p:cNvPr id="6" name="Прямоугольник 5"/>
          <p:cNvSpPr/>
          <p:nvPr/>
        </p:nvSpPr>
        <p:spPr>
          <a:xfrm>
            <a:off x="3255034" y="188489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каком продукте говорят:</a:t>
            </a:r>
          </a:p>
          <a:p>
            <a:pPr algn="ctr"/>
            <a:r>
              <a:rPr lang="ru-RU" sz="40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 умение продать одну картофелину, по цене килограмма?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360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2156"/>
          </a:xfrm>
        </p:spPr>
      </p:pic>
      <p:sp>
        <p:nvSpPr>
          <p:cNvPr id="5" name="Прямоугольник 4"/>
          <p:cNvSpPr/>
          <p:nvPr/>
        </p:nvSpPr>
        <p:spPr>
          <a:xfrm>
            <a:off x="116379" y="116070"/>
            <a:ext cx="53035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подарил Князь Владимир Византийской принцессе, что бы посвататься и заключить союз между великой Русью и Византией?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53251" y="97620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4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Мешок золота;</a:t>
            </a:r>
            <a:endParaRPr lang="ru-RU" sz="4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Дудочку;</a:t>
            </a:r>
            <a:endParaRPr lang="ru-RU" sz="4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Раба;</a:t>
            </a:r>
            <a:endParaRPr lang="ru-RU" sz="4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4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Ожерелье. </a:t>
            </a:r>
            <a:endParaRPr lang="ru-RU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66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144"/>
          </a:xfrm>
        </p:spPr>
      </p:pic>
      <p:sp>
        <p:nvSpPr>
          <p:cNvPr id="5" name="Прямоугольник 4"/>
          <p:cNvSpPr/>
          <p:nvPr/>
        </p:nvSpPr>
        <p:spPr>
          <a:xfrm>
            <a:off x="2905139" y="609263"/>
            <a:ext cx="661552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называется обмен</a:t>
            </a:r>
          </a:p>
          <a:p>
            <a:pPr algn="ctr"/>
            <a:r>
              <a:rPr lang="ru-RU" sz="4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одного товара на другой?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0473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8"/>
            <a:ext cx="12192000" cy="6866148"/>
          </a:xfrm>
        </p:spPr>
      </p:pic>
      <p:sp>
        <p:nvSpPr>
          <p:cNvPr id="5" name="Прямоугольник 4"/>
          <p:cNvSpPr/>
          <p:nvPr/>
        </p:nvSpPr>
        <p:spPr>
          <a:xfrm>
            <a:off x="2662113" y="1124589"/>
            <a:ext cx="78524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можно сколотить из денег?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3191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913689"/>
          </a:xfrm>
        </p:spPr>
      </p:pic>
    </p:spTree>
    <p:extLst>
      <p:ext uri="{BB962C8B-B14F-4D97-AF65-F5344CB8AC3E}">
        <p14:creationId xmlns:p14="http://schemas.microsoft.com/office/powerpoint/2010/main" val="15550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8"/>
            <a:ext cx="12192000" cy="6866148"/>
          </a:xfrm>
        </p:spPr>
      </p:pic>
      <p:sp>
        <p:nvSpPr>
          <p:cNvPr id="5" name="Прямоугольник 4"/>
          <p:cNvSpPr/>
          <p:nvPr/>
        </p:nvSpPr>
        <p:spPr>
          <a:xfrm>
            <a:off x="2025533" y="455930"/>
            <a:ext cx="851500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называли денежный побор с покоренных племён и народов древней Руси. Термин древнерусского финансового права?</a:t>
            </a:r>
          </a:p>
          <a:p>
            <a:pPr algn="ctr"/>
            <a:endParaRPr lang="ru-RU" sz="44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ДАНЬ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64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6642"/>
          </a:xfrm>
        </p:spPr>
      </p:pic>
      <p:sp>
        <p:nvSpPr>
          <p:cNvPr id="5" name="Прямоугольник 4"/>
          <p:cNvSpPr/>
          <p:nvPr/>
        </p:nvSpPr>
        <p:spPr>
          <a:xfrm>
            <a:off x="1125682" y="372803"/>
            <a:ext cx="99406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сделали </a:t>
            </a:r>
            <a:r>
              <a:rPr lang="ru-RU" sz="44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Колыван</a:t>
            </a:r>
            <a:r>
              <a:rPr lang="ru-RU" sz="4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Баба Яга в мультфильме «Три богатыря на дальних берегах», приказав мирному народу обменять все золотые деньги на деревянные?</a:t>
            </a:r>
          </a:p>
          <a:p>
            <a:pPr algn="ctr"/>
            <a:endParaRPr lang="ru-RU" sz="44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ПРОВЕЛИ РЕФОРМУ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138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2156"/>
          </a:xfrm>
        </p:spPr>
      </p:pic>
      <p:sp>
        <p:nvSpPr>
          <p:cNvPr id="5" name="Прямоугольник 4"/>
          <p:cNvSpPr/>
          <p:nvPr/>
        </p:nvSpPr>
        <p:spPr>
          <a:xfrm>
            <a:off x="1978429" y="116070"/>
            <a:ext cx="89112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подарил Князь Владимир Византийской принцессе, что бы посвататься и заключить союз между великой Русью и Византией?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75167" y="3598533"/>
            <a:ext cx="24231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Дудочку</a:t>
            </a:r>
            <a:endParaRPr lang="ru-RU" sz="4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5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144"/>
          </a:xfrm>
        </p:spPr>
      </p:pic>
      <p:sp>
        <p:nvSpPr>
          <p:cNvPr id="5" name="Прямоугольник 4"/>
          <p:cNvSpPr/>
          <p:nvPr/>
        </p:nvSpPr>
        <p:spPr>
          <a:xfrm>
            <a:off x="2905139" y="609263"/>
            <a:ext cx="6615529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называется обмен</a:t>
            </a:r>
          </a:p>
          <a:p>
            <a:pPr algn="ctr"/>
            <a:r>
              <a:rPr lang="ru-RU" sz="4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одного товара на другой? </a:t>
            </a:r>
          </a:p>
          <a:p>
            <a:pPr algn="ctr"/>
            <a:endParaRPr lang="ru-RU" sz="44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4400" dirty="0" smtClean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БАРТЕР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2765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48"/>
            <a:ext cx="12192000" cy="6866148"/>
          </a:xfrm>
        </p:spPr>
      </p:pic>
      <p:sp>
        <p:nvSpPr>
          <p:cNvPr id="5" name="Прямоугольник 4"/>
          <p:cNvSpPr/>
          <p:nvPr/>
        </p:nvSpPr>
        <p:spPr>
          <a:xfrm>
            <a:off x="2662113" y="1124589"/>
            <a:ext cx="7724230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можно сколотить из денег?</a:t>
            </a:r>
          </a:p>
          <a:p>
            <a:pPr algn="ctr"/>
            <a:endParaRPr lang="ru-RU" sz="44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КАПИТАЛ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614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38928"/>
          </a:xfrm>
        </p:spPr>
      </p:pic>
    </p:spTree>
    <p:extLst>
      <p:ext uri="{BB962C8B-B14F-4D97-AF65-F5344CB8AC3E}">
        <p14:creationId xmlns:p14="http://schemas.microsoft.com/office/powerpoint/2010/main" val="2262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202"/>
            <a:ext cx="12192000" cy="7188200"/>
          </a:xfrm>
        </p:spPr>
      </p:pic>
      <p:sp>
        <p:nvSpPr>
          <p:cNvPr id="3" name="Прямоугольник 2"/>
          <p:cNvSpPr/>
          <p:nvPr/>
        </p:nvSpPr>
        <p:spPr>
          <a:xfrm>
            <a:off x="3043093" y="2030676"/>
            <a:ext cx="635500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Каким предметом можно</a:t>
            </a:r>
          </a:p>
          <a:p>
            <a:pPr algn="ctr"/>
            <a:r>
              <a:rPr lang="ru-RU" sz="4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загребать деньги?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18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03" y="-1"/>
            <a:ext cx="12260903" cy="6858001"/>
          </a:xfrm>
        </p:spPr>
      </p:pic>
      <p:sp>
        <p:nvSpPr>
          <p:cNvPr id="13" name="TextBox 12"/>
          <p:cNvSpPr txBox="1"/>
          <p:nvPr/>
        </p:nvSpPr>
        <p:spPr>
          <a:xfrm>
            <a:off x="335175" y="612843"/>
            <a:ext cx="5949247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dirty="0"/>
              <a:t>Необычную достопримечательность создали на улица Ярославля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Эта кованая скульптура лежит на тротуаре и надежно </a:t>
            </a:r>
            <a:r>
              <a:rPr lang="ru-RU" sz="3600" dirty="0" smtClean="0"/>
              <a:t>закреплена</a:t>
            </a:r>
          </a:p>
          <a:p>
            <a:r>
              <a:rPr lang="ru-RU" sz="3600" dirty="0" smtClean="0"/>
              <a:t>железным </a:t>
            </a:r>
            <a:r>
              <a:rPr lang="ru-RU" sz="3600" dirty="0"/>
              <a:t>штырем, чтоб ее не утащили. Какой предмет представляет собой памятник?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86" y="1679170"/>
            <a:ext cx="5149154" cy="418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1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7749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340820" y="439193"/>
            <a:ext cx="4790215" cy="61247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памятник-фонтан Симбирскому Водовозу установлен в Ульяновске у здания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Ульяновскводоканал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 качестве эскизов использовали сохранившиеся фотографии 1920 года. У памятника появилась традиционная примета, что если потереть ЕЁ, то у человека всегда будут водиться деньги. Что же нужно потереть по мнению автора?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035" y="1416231"/>
            <a:ext cx="6915113" cy="417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14057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304800" y="428177"/>
            <a:ext cx="4691149" cy="56938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Ульяновск – Родина Колобка. В честь этого в нашем городе был установлен бронзовый памятник этому сказочному герою. На камне, на котором сидит Колобок, шутливая надпись «Руку мою пожмёшь – верного друга найдешь, щёку мою потрешь – любовь обретёшь…». Что нужно сделать по мнению автора памятника, что - бы стать богатым»?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503" y="787631"/>
            <a:ext cx="6497781" cy="487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9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14057" cy="6858001"/>
          </a:xfrm>
        </p:spPr>
      </p:pic>
      <p:sp>
        <p:nvSpPr>
          <p:cNvPr id="3" name="Прямоугольник 2"/>
          <p:cNvSpPr/>
          <p:nvPr/>
        </p:nvSpPr>
        <p:spPr>
          <a:xfrm>
            <a:off x="1716577" y="486153"/>
            <a:ext cx="8423564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в современном мире назвали бы этих сказочных героев, «выбивающих» из коня Юлия долг? 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03" y="2412426"/>
            <a:ext cx="7323513" cy="408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2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14057" cy="685800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19" y="480753"/>
            <a:ext cx="8128000" cy="609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74967" y="798022"/>
            <a:ext cx="6068291" cy="1138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96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913689"/>
          </a:xfrm>
        </p:spPr>
      </p:pic>
    </p:spTree>
    <p:extLst>
      <p:ext uri="{BB962C8B-B14F-4D97-AF65-F5344CB8AC3E}">
        <p14:creationId xmlns:p14="http://schemas.microsoft.com/office/powerpoint/2010/main" val="10947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903" y="-1"/>
            <a:ext cx="12260903" cy="6858001"/>
          </a:xfrm>
        </p:spPr>
      </p:pic>
      <p:sp>
        <p:nvSpPr>
          <p:cNvPr id="13" name="TextBox 12"/>
          <p:cNvSpPr txBox="1"/>
          <p:nvPr/>
        </p:nvSpPr>
        <p:spPr>
          <a:xfrm>
            <a:off x="335175" y="612843"/>
            <a:ext cx="5949247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dirty="0"/>
              <a:t>Необычную достопримечательность создали на улица Ярославля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Эта кованая скульптура лежит на тротуаре и надежно </a:t>
            </a:r>
            <a:r>
              <a:rPr lang="ru-RU" sz="3600" dirty="0" smtClean="0"/>
              <a:t>закреплена</a:t>
            </a:r>
          </a:p>
          <a:p>
            <a:r>
              <a:rPr lang="ru-RU" sz="3600" dirty="0" smtClean="0"/>
              <a:t>железным </a:t>
            </a:r>
            <a:r>
              <a:rPr lang="ru-RU" sz="3600" dirty="0"/>
              <a:t>штырем, чтоб ее не утащили. Какой предмет представляет собой памятник?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555" y="964277"/>
            <a:ext cx="5415311" cy="43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0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7749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340820" y="439193"/>
            <a:ext cx="4790215" cy="61247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Этот памятник-фонтан Симбирскому Водовозу установлен в Ульяновске у здания </a:t>
            </a:r>
            <a:r>
              <a:rPr lang="ru-RU" sz="28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Ульяновскводоканал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 качестве эскизов использовали сохранившиеся фотографии 1920 года. У памятника появилась традиционная примета, что если потереть ЕЁ, то у человека всегда будут водиться деньги. Что же нужно потереть по мнению автора?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87" y="1343660"/>
            <a:ext cx="6915113" cy="4170677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9426633" y="3904427"/>
            <a:ext cx="906087" cy="7398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46968" y="5810596"/>
            <a:ext cx="21872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ЛЯГУШКУ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9025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314057" cy="6858001"/>
          </a:xfrm>
        </p:spPr>
      </p:pic>
      <p:sp>
        <p:nvSpPr>
          <p:cNvPr id="5" name="Прямоугольник 4"/>
          <p:cNvSpPr/>
          <p:nvPr/>
        </p:nvSpPr>
        <p:spPr>
          <a:xfrm>
            <a:off x="304800" y="428177"/>
            <a:ext cx="4691149" cy="56938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Ульяновск – Родина Колобка. В честь этого в нашем городе был установлен бронзовый памятник этому сказочному герою. На камне, на котором сидит Колобок, шутливая надпись «Руку мою пожмёшь – верного друга найдешь, щёку мою потрешь – любовь обретёшь…». Что нужно сделать по мнению автора памятника, что - бы стать богатым»?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308" y="428177"/>
            <a:ext cx="6889749" cy="5167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47957" y="5974850"/>
            <a:ext cx="289528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ОСТАВИТЬ МОНЕТКУ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188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4057" cy="6858001"/>
          </a:xfrm>
        </p:spPr>
      </p:pic>
      <p:sp>
        <p:nvSpPr>
          <p:cNvPr id="3" name="Прямоугольник 2"/>
          <p:cNvSpPr/>
          <p:nvPr/>
        </p:nvSpPr>
        <p:spPr>
          <a:xfrm>
            <a:off x="1816330" y="121028"/>
            <a:ext cx="8423564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в современном мире назвали бы этих сказочных героев, «выбивающих» из коня Юлия долг? 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43" y="1811717"/>
            <a:ext cx="7323513" cy="40889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4850" y="6041353"/>
            <a:ext cx="230229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КОЛЛЕКТРЫ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658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0200"/>
            <a:ext cx="12192000" cy="7188200"/>
          </a:xfrm>
        </p:spPr>
      </p:pic>
      <p:sp>
        <p:nvSpPr>
          <p:cNvPr id="5" name="Прямоугольник 4"/>
          <p:cNvSpPr/>
          <p:nvPr/>
        </p:nvSpPr>
        <p:spPr>
          <a:xfrm>
            <a:off x="3330632" y="136847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чем можно хранить и заготовки на зиму и денежные накопления?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8647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14057" cy="685800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19" y="480753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5153"/>
          </a:xfrm>
        </p:spPr>
      </p:pic>
    </p:spTree>
    <p:extLst>
      <p:ext uri="{BB962C8B-B14F-4D97-AF65-F5344CB8AC3E}">
        <p14:creationId xmlns:p14="http://schemas.microsoft.com/office/powerpoint/2010/main" val="40783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1"/>
            <a:ext cx="12264801" cy="6924502"/>
          </a:xfrm>
        </p:spPr>
      </p:pic>
      <p:sp>
        <p:nvSpPr>
          <p:cNvPr id="5" name="Прямоугольник 4"/>
          <p:cNvSpPr/>
          <p:nvPr/>
        </p:nvSpPr>
        <p:spPr>
          <a:xfrm>
            <a:off x="1982963" y="121567"/>
            <a:ext cx="829887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называют купцов изгнанных из гильдии за систематические обманы и обвесы покупателей? 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209" cy="6917393"/>
          </a:xfrm>
        </p:spPr>
      </p:pic>
      <p:sp>
        <p:nvSpPr>
          <p:cNvPr id="3" name="Прямоугольник 2"/>
          <p:cNvSpPr/>
          <p:nvPr/>
        </p:nvSpPr>
        <p:spPr>
          <a:xfrm>
            <a:off x="2102634" y="1027906"/>
            <a:ext cx="82638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героя И.С. Тургенева </a:t>
            </a:r>
          </a:p>
          <a:p>
            <a:pPr algn="ctr"/>
            <a:r>
              <a:rPr lang="ru-RU" sz="48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«торговой» фамилией?</a:t>
            </a:r>
            <a:r>
              <a:rPr lang="ru-RU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073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393"/>
            <a:ext cx="12252209" cy="6917393"/>
          </a:xfrm>
        </p:spPr>
      </p:pic>
      <p:sp>
        <p:nvSpPr>
          <p:cNvPr id="5" name="Прямоугольник 4"/>
          <p:cNvSpPr/>
          <p:nvPr/>
        </p:nvSpPr>
        <p:spPr>
          <a:xfrm>
            <a:off x="2015460" y="407046"/>
            <a:ext cx="82212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Переведите на современный русский старинное русское слово «</a:t>
            </a:r>
            <a:r>
              <a:rPr lang="ru-RU" sz="5400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проторгаш</a:t>
            </a:r>
            <a:r>
              <a:rPr lang="ru-RU" sz="5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913689"/>
          </a:xfrm>
        </p:spPr>
      </p:pic>
    </p:spTree>
    <p:extLst>
      <p:ext uri="{BB962C8B-B14F-4D97-AF65-F5344CB8AC3E}">
        <p14:creationId xmlns:p14="http://schemas.microsoft.com/office/powerpoint/2010/main" val="34815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51"/>
            <a:ext cx="12264801" cy="6924502"/>
          </a:xfrm>
        </p:spPr>
      </p:pic>
      <p:sp>
        <p:nvSpPr>
          <p:cNvPr id="5" name="Прямоугольник 4"/>
          <p:cNvSpPr/>
          <p:nvPr/>
        </p:nvSpPr>
        <p:spPr>
          <a:xfrm>
            <a:off x="1982964" y="121568"/>
            <a:ext cx="82001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называют купцов изгнанных из гильдии за систематические обманы и обвесы покупателей? </a:t>
            </a:r>
          </a:p>
          <a:p>
            <a:pPr algn="ctr"/>
            <a:endParaRPr lang="ru-RU" sz="60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РАЗГИЛЬДЯЙ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209" cy="6917393"/>
          </a:xfrm>
        </p:spPr>
      </p:pic>
      <p:sp>
        <p:nvSpPr>
          <p:cNvPr id="3" name="Прямоугольник 2"/>
          <p:cNvSpPr/>
          <p:nvPr/>
        </p:nvSpPr>
        <p:spPr>
          <a:xfrm>
            <a:off x="2102634" y="1027906"/>
            <a:ext cx="8263801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героя И.С. Тургенева </a:t>
            </a:r>
          </a:p>
          <a:p>
            <a:pPr algn="ctr"/>
            <a:r>
              <a:rPr lang="ru-RU" sz="48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«торговой» фамилией?  </a:t>
            </a:r>
          </a:p>
          <a:p>
            <a:pPr algn="ctr"/>
            <a:endParaRPr lang="ru-RU" sz="4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БАЗАРОВ – «ОТЦЫ и ДЕТИ»</a:t>
            </a: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1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393"/>
            <a:ext cx="12252209" cy="6917393"/>
          </a:xfrm>
        </p:spPr>
      </p:pic>
      <p:sp>
        <p:nvSpPr>
          <p:cNvPr id="5" name="Прямоугольник 4"/>
          <p:cNvSpPr/>
          <p:nvPr/>
        </p:nvSpPr>
        <p:spPr>
          <a:xfrm>
            <a:off x="2015460" y="407046"/>
            <a:ext cx="822128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Переведите на современный русский старинное русское слово «</a:t>
            </a:r>
            <a:r>
              <a:rPr lang="ru-RU" sz="5400" dirty="0" err="1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проторгаш</a:t>
            </a:r>
            <a:r>
              <a:rPr lang="ru-RU" sz="54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</a:p>
          <a:p>
            <a:pPr algn="ctr"/>
            <a:endParaRPr lang="ru-RU" sz="5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5400" dirty="0" smtClean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БАНКРОТ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4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3517"/>
          </a:xfrm>
        </p:spPr>
      </p:pic>
    </p:spTree>
    <p:extLst>
      <p:ext uri="{BB962C8B-B14F-4D97-AF65-F5344CB8AC3E}">
        <p14:creationId xmlns:p14="http://schemas.microsoft.com/office/powerpoint/2010/main" val="413958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0200"/>
            <a:ext cx="12192000" cy="7188200"/>
          </a:xfrm>
        </p:spPr>
      </p:pic>
      <p:sp>
        <p:nvSpPr>
          <p:cNvPr id="3" name="Прямоугольник 2"/>
          <p:cNvSpPr/>
          <p:nvPr/>
        </p:nvSpPr>
        <p:spPr>
          <a:xfrm>
            <a:off x="2628830" y="2571003"/>
            <a:ext cx="72892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Экономическая порода собак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5002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0200"/>
            <a:ext cx="12192000" cy="7188200"/>
          </a:xfrm>
        </p:spPr>
      </p:pic>
      <p:sp>
        <p:nvSpPr>
          <p:cNvPr id="5" name="Прямоугольник 4"/>
          <p:cNvSpPr/>
          <p:nvPr/>
        </p:nvSpPr>
        <p:spPr>
          <a:xfrm>
            <a:off x="3106189" y="1690688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 все времена, простой народ называл это ЗАНАЧКА, а как это называет государство?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080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0200"/>
            <a:ext cx="12192000" cy="7188200"/>
          </a:xfrm>
        </p:spPr>
      </p:pic>
      <p:sp>
        <p:nvSpPr>
          <p:cNvPr id="3" name="Прямоугольник 2"/>
          <p:cNvSpPr/>
          <p:nvPr/>
        </p:nvSpPr>
        <p:spPr>
          <a:xfrm>
            <a:off x="3285606" y="1343537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Какое «удобрение» увеличивало урожайность золотых монет на Поле Чудес в Стране дураков?</a:t>
            </a:r>
            <a:r>
              <a:rPr lang="ru-RU" sz="4400" i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7806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913689"/>
          </a:xfrm>
        </p:spPr>
      </p:pic>
    </p:spTree>
    <p:extLst>
      <p:ext uri="{BB962C8B-B14F-4D97-AF65-F5344CB8AC3E}">
        <p14:creationId xmlns:p14="http://schemas.microsoft.com/office/powerpoint/2010/main" val="6482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809</Words>
  <Application>Microsoft Office PowerPoint</Application>
  <PresentationFormat>Широкоэкранный</PresentationFormat>
  <Paragraphs>101</Paragraphs>
  <Slides>59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Квиз  ФинансиС</dc:title>
  <dc:creator>Федор Лебедев</dc:creator>
  <cp:lastModifiedBy>Федор Лебедев</cp:lastModifiedBy>
  <cp:revision>10</cp:revision>
  <dcterms:created xsi:type="dcterms:W3CDTF">2021-02-09T09:58:24Z</dcterms:created>
  <dcterms:modified xsi:type="dcterms:W3CDTF">2021-02-09T11:56:21Z</dcterms:modified>
</cp:coreProperties>
</file>