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8EBCE-3FD1-425D-BE5F-AA0FFE836DB8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DC94-5EE7-4D32-95F6-04E596278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598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EDC94-5EE7-4D32-95F6-04E59627873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9454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46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224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613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26528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9336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1685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785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8639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958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76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672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4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482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2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215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399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08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B6714-8124-4A72-9F46-53625A6E0AA4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2BEA-7EC5-4DDA-9E21-3A4659AAC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9607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29073" y="-333168"/>
            <a:ext cx="5581280" cy="2387600"/>
          </a:xfrm>
        </p:spPr>
        <p:txBody>
          <a:bodyPr>
            <a:normAutofit/>
          </a:bodyPr>
          <a:lstStyle/>
          <a:p>
            <a:r>
              <a:rPr lang="ru-RU" sz="1800" b="1" dirty="0"/>
              <a:t>ГОСУДАРСТВЕННОЕ БЮДЖЕТНОЕ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ПРОФЕССИОНАЛЬНОЕ ОБРАЗОВАТЕЛЬНОЕ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УЧРЕЖДЕНИЕ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«СЫЗРАНСКИЙ ПОЛИТЕХНИЧЕСКИЙ КОЛЛЕДЖ»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041" y="4988482"/>
            <a:ext cx="6222548" cy="165576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</a:p>
          <a:p>
            <a:r>
              <a:rPr lang="ru-RU" b="1" dirty="0"/>
              <a:t>Подготовила материал:</a:t>
            </a:r>
            <a:endParaRPr lang="ru-RU" dirty="0"/>
          </a:p>
          <a:p>
            <a:r>
              <a:rPr lang="ru-RU" b="1" dirty="0"/>
              <a:t>Преподаватель математики-: Тихонова </a:t>
            </a:r>
            <a:r>
              <a:rPr lang="ru-RU" b="1" dirty="0" smtClean="0"/>
              <a:t>Н.В.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00058" y="2067684"/>
            <a:ext cx="853835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Математический вечер для студентов 1-2 </a:t>
            </a:r>
            <a:r>
              <a:rPr lang="ru-RU" sz="2800" b="1" i="1" dirty="0" smtClean="0">
                <a:solidFill>
                  <a:srgbClr val="FF0000"/>
                </a:solidFill>
              </a:rPr>
              <a:t>курсов</a:t>
            </a:r>
          </a:p>
          <a:p>
            <a:endParaRPr lang="ru-RU" sz="2800" b="1" i="1" dirty="0">
              <a:solidFill>
                <a:srgbClr val="FF0000"/>
              </a:solidFill>
            </a:endParaRPr>
          </a:p>
          <a:p>
            <a:r>
              <a:rPr lang="ru-RU" sz="4000" b="1" i="1" dirty="0" smtClean="0">
                <a:solidFill>
                  <a:srgbClr val="FF0000"/>
                </a:solidFill>
              </a:rPr>
              <a:t>       «</a:t>
            </a:r>
            <a:r>
              <a:rPr lang="ru-RU" sz="4000" b="1" i="1" dirty="0">
                <a:solidFill>
                  <a:srgbClr val="FF0000"/>
                </a:solidFill>
              </a:rPr>
              <a:t>Математика вокруг нас»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560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5" y="665018"/>
            <a:ext cx="4727864" cy="5605153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3200" dirty="0" err="1"/>
              <a:t>С</a:t>
            </a:r>
            <a:r>
              <a:rPr lang="ru-RU" sz="2200" dirty="0" err="1" smtClean="0"/>
              <a:t>оставТЕ</a:t>
            </a:r>
            <a:r>
              <a:rPr lang="ru-RU" sz="2200" dirty="0" smtClean="0"/>
              <a:t> </a:t>
            </a:r>
            <a:r>
              <a:rPr lang="ru-RU" sz="2200" dirty="0"/>
              <a:t>меню для семьи из трех человек (мать – учитель, отец – слесарь, дочь – ученица 10 класса) на день, т. е. завтрак, обед и ужин. Цены на продукты взять из собственного опыта. Составить смету и определить сколько надо этой семье тратить денег на питание в месяц</a:t>
            </a:r>
            <a:r>
              <a:rPr lang="ru-RU" sz="2200" dirty="0" smtClean="0"/>
              <a:t>.</a:t>
            </a:r>
            <a:r>
              <a:rPr lang="ru-RU" sz="2200" dirty="0"/>
              <a:t> Люди умственного труда тратят в сутки в среднем 3000 калорий. Люди физического труда – 3500-4000 калорий.</a:t>
            </a:r>
            <a:br>
              <a:rPr lang="ru-RU" sz="2200" dirty="0"/>
            </a:br>
            <a:r>
              <a:rPr lang="ru-RU" sz="2200" dirty="0"/>
              <a:t>     Средняя калорийность продуктов питания (на 100гр)</a:t>
            </a:r>
            <a:br>
              <a:rPr lang="ru-RU" sz="22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5635615"/>
              </p:ext>
            </p:extLst>
          </p:nvPr>
        </p:nvGraphicFramePr>
        <p:xfrm>
          <a:off x="4894119" y="2005942"/>
          <a:ext cx="3870326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63">
                  <a:extLst>
                    <a:ext uri="{9D8B030D-6E8A-4147-A177-3AD203B41FA5}">
                      <a16:colId xmlns:a16="http://schemas.microsoft.com/office/drawing/2014/main" xmlns="" val="4025109527"/>
                    </a:ext>
                  </a:extLst>
                </a:gridCol>
                <a:gridCol w="1935163">
                  <a:extLst>
                    <a:ext uri="{9D8B030D-6E8A-4147-A177-3AD203B41FA5}">
                      <a16:colId xmlns:a16="http://schemas.microsoft.com/office/drawing/2014/main" xmlns="" val="2276017493"/>
                    </a:ext>
                  </a:extLst>
                </a:gridCol>
              </a:tblGrid>
              <a:tr h="35818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Продукты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Норма, кг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7301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Хлеб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4224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67435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Картофель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20454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Овощи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65924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Фрукты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9619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93870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Мясо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38145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Молоко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66905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Масло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57047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Рыба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58501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5942191"/>
              </p:ext>
            </p:extLst>
          </p:nvPr>
        </p:nvGraphicFramePr>
        <p:xfrm>
          <a:off x="9048997" y="556797"/>
          <a:ext cx="2861952" cy="571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976">
                  <a:extLst>
                    <a:ext uri="{9D8B030D-6E8A-4147-A177-3AD203B41FA5}">
                      <a16:colId xmlns:a16="http://schemas.microsoft.com/office/drawing/2014/main" xmlns="" val="2762815572"/>
                    </a:ext>
                  </a:extLst>
                </a:gridCol>
                <a:gridCol w="1430976">
                  <a:extLst>
                    <a:ext uri="{9D8B030D-6E8A-4147-A177-3AD203B41FA5}">
                      <a16:colId xmlns:a16="http://schemas.microsoft.com/office/drawing/2014/main" xmlns="" val="3189531401"/>
                    </a:ext>
                  </a:extLst>
                </a:gridCol>
              </a:tblGrid>
              <a:tr h="596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Продукты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Калорийность, в кал.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6581887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Апельсин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5683269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Виноград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36792011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Говядина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4057915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Капуста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60047192"/>
                  </a:ext>
                </a:extLst>
              </a:tr>
              <a:tr h="343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Картофель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06497379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Масло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15081515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Молоко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5465736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Макароны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55241183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Помидоры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94450294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Яблоки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20578837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Сметана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47165515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Хлеб(черный)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62049861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Хлеб(белый)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302616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Яйцо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95690172"/>
                  </a:ext>
                </a:extLst>
              </a:tr>
              <a:tr h="298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0785064"/>
                  </a:ext>
                </a:extLst>
              </a:tr>
              <a:tr h="596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Колбаса вареная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0476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417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787" y="2388415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400" b="1" dirty="0"/>
              <a:t>«Угадывание задуманного числа</a:t>
            </a:r>
            <a:r>
              <a:rPr lang="ru-RU" sz="4400" b="1" dirty="0" smtClean="0"/>
              <a:t>»</a:t>
            </a:r>
            <a:br>
              <a:rPr lang="ru-RU" sz="44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- Задумайте </a:t>
            </a:r>
            <a:r>
              <a:rPr lang="ru-RU" dirty="0"/>
              <a:t>число.</a:t>
            </a:r>
            <a:br>
              <a:rPr lang="ru-RU" dirty="0"/>
            </a:br>
            <a:r>
              <a:rPr lang="ru-RU" dirty="0" smtClean="0"/>
              <a:t>  - Удвойте </a:t>
            </a:r>
            <a:r>
              <a:rPr lang="ru-RU" dirty="0"/>
              <a:t>его к полученному произведению </a:t>
            </a:r>
            <a:r>
              <a:rPr lang="ru-RU" dirty="0" smtClean="0"/>
              <a:t>  прибавьте </a:t>
            </a:r>
            <a:r>
              <a:rPr lang="ru-RU" dirty="0"/>
              <a:t>5.</a:t>
            </a:r>
            <a:br>
              <a:rPr lang="ru-RU" dirty="0"/>
            </a:br>
            <a:r>
              <a:rPr lang="ru-RU" dirty="0" smtClean="0"/>
              <a:t>  - Полученный </a:t>
            </a:r>
            <a:r>
              <a:rPr lang="ru-RU" dirty="0"/>
              <a:t>результат увеличьте в 5 раз, после чего прибавьте 10.</a:t>
            </a:r>
            <a:br>
              <a:rPr lang="ru-RU" dirty="0"/>
            </a:br>
            <a:r>
              <a:rPr lang="ru-RU" dirty="0" smtClean="0"/>
              <a:t>  - Эту </a:t>
            </a:r>
            <a:r>
              <a:rPr lang="ru-RU" dirty="0"/>
              <a:t>сумму возьмите 10 раз, а получившееся число сообщите.</a:t>
            </a:r>
          </a:p>
        </p:txBody>
      </p:sp>
    </p:spTree>
    <p:extLst>
      <p:ext uri="{BB962C8B-B14F-4D97-AF65-F5344CB8AC3E}">
        <p14:creationId xmlns:p14="http://schemas.microsoft.com/office/powerpoint/2010/main" xmlns="" val="386601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2665" y="2364191"/>
            <a:ext cx="9905998" cy="1478570"/>
          </a:xfrm>
        </p:spPr>
        <p:txBody>
          <a:bodyPr>
            <a:normAutofit fontScale="90000"/>
          </a:bodyPr>
          <a:lstStyle/>
          <a:p>
            <a:pPr lvl="0"/>
            <a:r>
              <a:rPr lang="ru-RU" sz="4400" b="1" dirty="0"/>
              <a:t>«Угадывание дня рождения</a:t>
            </a:r>
            <a:r>
              <a:rPr lang="ru-RU" sz="4400" b="1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- Умножьте </a:t>
            </a:r>
            <a:r>
              <a:rPr lang="ru-RU" dirty="0"/>
              <a:t>число даты своего рождения на 2, а полученный результат умножьте на 10.</a:t>
            </a:r>
            <a:br>
              <a:rPr lang="ru-RU" dirty="0"/>
            </a:br>
            <a:r>
              <a:rPr lang="ru-RU" dirty="0" smtClean="0"/>
              <a:t>  - К </a:t>
            </a:r>
            <a:r>
              <a:rPr lang="ru-RU" dirty="0"/>
              <a:t>полученному произведению прибавьте 73.</a:t>
            </a:r>
            <a:br>
              <a:rPr lang="ru-RU" dirty="0"/>
            </a:br>
            <a:r>
              <a:rPr lang="ru-RU" dirty="0" smtClean="0"/>
              <a:t>  - Всю </a:t>
            </a:r>
            <a:r>
              <a:rPr lang="ru-RU" dirty="0"/>
              <a:t>эту сумму умножьте на 5.</a:t>
            </a:r>
            <a:br>
              <a:rPr lang="ru-RU" dirty="0"/>
            </a:br>
            <a:r>
              <a:rPr lang="ru-RU" dirty="0" smtClean="0"/>
              <a:t>  - К </a:t>
            </a:r>
            <a:r>
              <a:rPr lang="ru-RU" dirty="0"/>
              <a:t>произведению прибавьте номер месяца своего рождения.</a:t>
            </a:r>
            <a:br>
              <a:rPr lang="ru-RU" dirty="0"/>
            </a:br>
            <a:r>
              <a:rPr lang="ru-RU" dirty="0" smtClean="0"/>
              <a:t>  - Сообщите </a:t>
            </a:r>
            <a:r>
              <a:rPr lang="ru-RU" dirty="0"/>
              <a:t>получившееся число.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91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080" y="2459193"/>
            <a:ext cx="11052868" cy="1478570"/>
          </a:xfrm>
        </p:spPr>
        <p:txBody>
          <a:bodyPr>
            <a:normAutofit fontScale="90000"/>
          </a:bodyPr>
          <a:lstStyle/>
          <a:p>
            <a:r>
              <a:rPr lang="ru-RU" sz="4400" b="1" i="1" dirty="0" smtClean="0"/>
              <a:t>                «</a:t>
            </a:r>
            <a:r>
              <a:rPr lang="ru-RU" sz="4400" b="1" i="1" dirty="0"/>
              <a:t>Дележ верблюдов</a:t>
            </a:r>
            <a:r>
              <a:rPr lang="ru-RU" sz="4400" b="1" i="1" dirty="0" smtClean="0"/>
              <a:t>»</a:t>
            </a:r>
            <a:br>
              <a:rPr lang="ru-RU" sz="4400" b="1" i="1" dirty="0" smtClean="0"/>
            </a:br>
            <a:r>
              <a:rPr lang="ru-RU" sz="4400" b="1" i="1" dirty="0"/>
              <a:t/>
            </a:r>
            <a:br>
              <a:rPr lang="ru-RU" sz="4400" b="1" i="1" dirty="0"/>
            </a:br>
            <a:r>
              <a:rPr lang="ru-RU" dirty="0"/>
              <a:t> </a:t>
            </a:r>
            <a:r>
              <a:rPr lang="ru-RU" sz="4400" dirty="0" smtClean="0"/>
              <a:t>С</a:t>
            </a:r>
            <a:r>
              <a:rPr lang="ru-RU" dirty="0" smtClean="0"/>
              <a:t>тарик</a:t>
            </a:r>
            <a:r>
              <a:rPr lang="ru-RU" dirty="0"/>
              <a:t>, имевший трех сыновей, распорядился, чтобы они после его смерти поделили принадлежавших ему верблюдов так, чтобы старшему досталась половина всех верблюдов. Старик умер и оставил 17 верблюдов. Сыновья начали дележ, но оказалось, что число 17 не делится ни на 2, ни на 3, ни на 9. В недоумении, как им быть, братья обратились к мудрецу. Тот приехал к ним на собственном верблюде, внимательно выслушал и разделил по завещанию. Как ему это удалось?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13940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537" y="2471069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b="1" dirty="0" smtClean="0"/>
              <a:t>Литература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- Занимательная </a:t>
            </a:r>
            <a:r>
              <a:rPr lang="ru-RU" dirty="0"/>
              <a:t>математика. 5-11 классы. (Как сделать уроки математики нескучными) Авт.-сост. Т. Д. </a:t>
            </a:r>
            <a:r>
              <a:rPr lang="ru-RU" dirty="0" smtClean="0"/>
              <a:t>Гаврилов.</a:t>
            </a:r>
            <a:br>
              <a:rPr lang="ru-RU" dirty="0" smtClean="0"/>
            </a:br>
            <a:r>
              <a:rPr lang="ru-RU" dirty="0" smtClean="0"/>
              <a:t>  - Отдыхаем </a:t>
            </a:r>
            <a:r>
              <a:rPr lang="ru-RU" dirty="0"/>
              <a:t>с математикой: внеклассная работа по математике в 5-11 классах/ Авт.-сост. М. А. </a:t>
            </a:r>
            <a:r>
              <a:rPr lang="ru-RU" dirty="0" err="1" smtClean="0"/>
              <a:t>Иченская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 - Предметные </a:t>
            </a:r>
            <a:r>
              <a:rPr lang="ru-RU" dirty="0"/>
              <a:t>недели в школе. Математика / Сост. Л. В. Гончарова.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Энциклопедический  </a:t>
            </a:r>
            <a:r>
              <a:rPr lang="ru-RU" dirty="0"/>
              <a:t>словарь юного математика / Сост. А. П. </a:t>
            </a:r>
            <a:r>
              <a:rPr lang="ru-RU" dirty="0" smtClean="0"/>
              <a:t>Савин.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70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179" y="2613572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Цели: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Расширить </a:t>
            </a:r>
            <a:r>
              <a:rPr lang="ru-RU" dirty="0"/>
              <a:t>знания </a:t>
            </a:r>
            <a:r>
              <a:rPr lang="ru-RU" dirty="0" smtClean="0"/>
              <a:t>студентов;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Развивать </a:t>
            </a:r>
            <a:r>
              <a:rPr lang="ru-RU" dirty="0"/>
              <a:t>познавательный интерес, интеллект;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Воспитывать </a:t>
            </a:r>
            <a:r>
              <a:rPr lang="ru-RU" dirty="0"/>
              <a:t>стремление к непрерывному</a:t>
            </a:r>
            <a:br>
              <a:rPr lang="ru-RU" dirty="0"/>
            </a:br>
            <a:r>
              <a:rPr lang="ru-RU" dirty="0"/>
              <a:t>совершенствованию своих знаний;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Показать </a:t>
            </a:r>
            <a:r>
              <a:rPr lang="ru-RU" dirty="0"/>
              <a:t>необходимость знаний по математике в </a:t>
            </a:r>
            <a:br>
              <a:rPr lang="ru-RU" dirty="0"/>
            </a:br>
            <a:r>
              <a:rPr lang="ru-RU" dirty="0"/>
              <a:t>различных областях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07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9543" y="2376066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Программа </a:t>
            </a:r>
            <a:r>
              <a:rPr lang="ru-RU" b="1" dirty="0"/>
              <a:t>вечера: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выступление </a:t>
            </a:r>
            <a:r>
              <a:rPr lang="ru-RU" dirty="0" smtClean="0"/>
              <a:t>ПРЕПОДАВАТЕЛЯ </a:t>
            </a:r>
            <a:r>
              <a:rPr lang="ru-RU" dirty="0"/>
              <a:t>«Нужна ли математика в жизни?»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выступление </a:t>
            </a:r>
            <a:r>
              <a:rPr lang="ru-RU" dirty="0" smtClean="0"/>
              <a:t>СТУДЕНТОВ: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а</a:t>
            </a:r>
            <a:r>
              <a:rPr lang="ru-RU" dirty="0"/>
              <a:t>) Математика и природа.</a:t>
            </a:r>
            <a:br>
              <a:rPr lang="ru-RU" dirty="0"/>
            </a:br>
            <a:r>
              <a:rPr lang="ru-RU" dirty="0" smtClean="0"/>
              <a:t>  б</a:t>
            </a:r>
            <a:r>
              <a:rPr lang="ru-RU" dirty="0"/>
              <a:t>) Математика и экономика.</a:t>
            </a:r>
            <a:br>
              <a:rPr lang="ru-RU" dirty="0"/>
            </a:br>
            <a:r>
              <a:rPr lang="ru-RU" dirty="0" smtClean="0"/>
              <a:t>  в</a:t>
            </a:r>
            <a:r>
              <a:rPr lang="ru-RU" dirty="0"/>
              <a:t>) Математика и архитектура.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Математическая </a:t>
            </a:r>
            <a:r>
              <a:rPr lang="ru-RU" dirty="0"/>
              <a:t>викторина.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Математические </a:t>
            </a:r>
            <a:r>
              <a:rPr lang="ru-RU" dirty="0"/>
              <a:t>игры.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Подведение </a:t>
            </a:r>
            <a:r>
              <a:rPr lang="ru-RU" dirty="0"/>
              <a:t>итогов. Награждение победителей.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20838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922" y="2613572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Оборудование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Презентация </a:t>
            </a:r>
            <a:r>
              <a:rPr lang="ru-RU" dirty="0"/>
              <a:t>(Приложение);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Плакаты-высказывания </a:t>
            </a:r>
            <a:r>
              <a:rPr lang="ru-RU" dirty="0"/>
              <a:t>ученых о математике;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Таблица</a:t>
            </a:r>
            <a:r>
              <a:rPr lang="ru-RU" dirty="0"/>
              <a:t>: норма продуктов питания на одного человека в день, средняя калорийность продуктов питания (на 100гр)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Предметы </a:t>
            </a:r>
            <a:r>
              <a:rPr lang="ru-RU" dirty="0"/>
              <a:t>быта различной геометрической формы: треугольной, квадратной, в виде призмы, пирамиды, цилиндра, конуса, шара;</a:t>
            </a:r>
            <a:br>
              <a:rPr lang="ru-RU" dirty="0"/>
            </a:br>
            <a:r>
              <a:rPr lang="en-US" dirty="0" smtClean="0"/>
              <a:t>- </a:t>
            </a:r>
            <a:r>
              <a:rPr lang="ru-RU" dirty="0" smtClean="0"/>
              <a:t>Видеофильм </a:t>
            </a:r>
            <a:r>
              <a:rPr lang="ru-RU" dirty="0"/>
              <a:t>«Практическое применение математики».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636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174" y="2102934"/>
            <a:ext cx="8942119" cy="1478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Ход вечера</a:t>
            </a:r>
            <a:r>
              <a:rPr lang="en-US" b="1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dirty="0"/>
              <a:t>-</a:t>
            </a:r>
            <a:r>
              <a:rPr lang="en-US" dirty="0" smtClean="0"/>
              <a:t> </a:t>
            </a:r>
            <a:r>
              <a:rPr lang="ru-RU" b="1" dirty="0" smtClean="0"/>
              <a:t>Нужна </a:t>
            </a:r>
            <a:r>
              <a:rPr lang="ru-RU" b="1" dirty="0"/>
              <a:t>ли математика в жизни?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b="1" dirty="0" smtClean="0"/>
              <a:t>Выступление </a:t>
            </a:r>
            <a:r>
              <a:rPr lang="ru-RU" b="1" dirty="0" smtClean="0"/>
              <a:t>студентов</a:t>
            </a:r>
            <a:r>
              <a:rPr lang="en-US" b="1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r>
              <a:rPr lang="en-US" dirty="0" smtClean="0"/>
              <a:t>  </a:t>
            </a:r>
            <a:r>
              <a:rPr lang="ru-RU" dirty="0" smtClean="0"/>
              <a:t>а</a:t>
            </a:r>
            <a:r>
              <a:rPr lang="ru-RU" dirty="0"/>
              <a:t>) Математика и природа.</a:t>
            </a:r>
            <a:br>
              <a:rPr lang="ru-RU" dirty="0"/>
            </a:br>
            <a:r>
              <a:rPr lang="ru-RU" dirty="0" smtClean="0"/>
              <a:t>   </a:t>
            </a:r>
            <a:r>
              <a:rPr lang="en-US" dirty="0" smtClean="0"/>
              <a:t>  </a:t>
            </a:r>
            <a:r>
              <a:rPr lang="ru-RU" dirty="0" smtClean="0"/>
              <a:t>б</a:t>
            </a:r>
            <a:r>
              <a:rPr lang="ru-RU" dirty="0"/>
              <a:t>) Математика и экономика.</a:t>
            </a:r>
            <a:br>
              <a:rPr lang="ru-RU" dirty="0"/>
            </a:br>
            <a:r>
              <a:rPr lang="ru-RU" dirty="0" smtClean="0"/>
              <a:t>   </a:t>
            </a:r>
            <a:r>
              <a:rPr lang="en-US" dirty="0" smtClean="0"/>
              <a:t>  </a:t>
            </a:r>
            <a:r>
              <a:rPr lang="ru-RU" dirty="0" smtClean="0"/>
              <a:t>в</a:t>
            </a:r>
            <a:r>
              <a:rPr lang="ru-RU" dirty="0"/>
              <a:t>) Математика и архитектура. </a:t>
            </a:r>
          </a:p>
        </p:txBody>
      </p:sp>
    </p:spTree>
    <p:extLst>
      <p:ext uri="{BB962C8B-B14F-4D97-AF65-F5344CB8AC3E}">
        <p14:creationId xmlns:p14="http://schemas.microsoft.com/office/powerpoint/2010/main" xmlns="" val="18657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7668" y="0"/>
            <a:ext cx="10698286" cy="147857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Заморочки из </a:t>
            </a:r>
            <a:r>
              <a:rPr lang="ru-RU" b="1" dirty="0" smtClean="0"/>
              <a:t>бочки</a:t>
            </a:r>
            <a:r>
              <a:rPr lang="ru-RU" dirty="0"/>
              <a:t>(</a:t>
            </a:r>
            <a:r>
              <a:rPr lang="ru-RU" dirty="0" smtClean="0"/>
              <a:t>математическая викторина)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61309" y="1062933"/>
            <a:ext cx="791695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3200" b="1" dirty="0"/>
              <a:t>Задачи, оцениваемые в 1 балл</a:t>
            </a:r>
          </a:p>
          <a:p>
            <a:pPr lvl="0"/>
            <a:r>
              <a:rPr lang="ru-RU" sz="2400" dirty="0" smtClean="0"/>
              <a:t>1.Если </a:t>
            </a:r>
            <a:r>
              <a:rPr lang="ru-RU" sz="2400" dirty="0"/>
              <a:t>бы завтрашний день был вчерашним, то до воскресенья осталось бы сколько дней, сколько дней прошло от воскресенья до вчерашнего дня. Какой же сегодня день? </a:t>
            </a:r>
          </a:p>
          <a:p>
            <a:pPr lvl="0"/>
            <a:r>
              <a:rPr lang="ru-RU" sz="2400" dirty="0" smtClean="0"/>
              <a:t>2.Два </a:t>
            </a:r>
            <a:r>
              <a:rPr lang="ru-RU" sz="2400" dirty="0"/>
              <a:t>мальчика играли на гитарах, а один на балалайке. На чем играл Юра, если Миша с Петей и Петя с Юрой играли на разных </a:t>
            </a:r>
            <a:r>
              <a:rPr lang="ru-RU" sz="2400" dirty="0" smtClean="0"/>
              <a:t>инструментах</a:t>
            </a:r>
            <a:r>
              <a:rPr lang="en-US" sz="2400" dirty="0" smtClean="0"/>
              <a:t>?</a:t>
            </a:r>
            <a:r>
              <a:rPr lang="ru-RU" sz="2400" dirty="0" smtClean="0"/>
              <a:t> </a:t>
            </a:r>
            <a:endParaRPr lang="ru-RU" sz="2400" dirty="0"/>
          </a:p>
          <a:p>
            <a:pPr lvl="0"/>
            <a:r>
              <a:rPr lang="ru-RU" sz="2400" dirty="0" smtClean="0"/>
              <a:t>3.Петя </a:t>
            </a:r>
            <a:r>
              <a:rPr lang="ru-RU" sz="2400" dirty="0"/>
              <a:t>и Миша имеют фамилию Белов и Чернов. Какую фамилию имеет каждый из ребят, если Петя на год старше </a:t>
            </a:r>
            <a:r>
              <a:rPr lang="ru-RU" sz="2400" dirty="0" smtClean="0"/>
              <a:t>Белова</a:t>
            </a:r>
            <a:r>
              <a:rPr lang="en-US" sz="2400" dirty="0" smtClean="0"/>
              <a:t>?</a:t>
            </a:r>
            <a:endParaRPr lang="ru-RU" sz="2400" dirty="0"/>
          </a:p>
          <a:p>
            <a:pPr lvl="0"/>
            <a:r>
              <a:rPr lang="ru-RU" sz="2400" dirty="0" smtClean="0"/>
              <a:t>4.Шел </a:t>
            </a:r>
            <a:r>
              <a:rPr lang="ru-RU" sz="2400" dirty="0"/>
              <a:t>муж с женой, да брат с сестрой. Несли 3 яблока и разделили поровну. Сколько было </a:t>
            </a:r>
            <a:r>
              <a:rPr lang="ru-RU" sz="2400" dirty="0" smtClean="0"/>
              <a:t>людей5.В </a:t>
            </a:r>
            <a:r>
              <a:rPr lang="ru-RU" sz="2400" dirty="0"/>
              <a:t>каком случае сумма двух чисел равна первому слагаемому? </a:t>
            </a:r>
          </a:p>
        </p:txBody>
      </p:sp>
    </p:spTree>
    <p:extLst>
      <p:ext uri="{BB962C8B-B14F-4D97-AF65-F5344CB8AC3E}">
        <p14:creationId xmlns:p14="http://schemas.microsoft.com/office/powerpoint/2010/main" xmlns="" val="110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21278" y="172220"/>
            <a:ext cx="10390909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Задачи, оцениваемые в 2 балла </a:t>
            </a: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слове МАТЕМАТИКА стерли 6 букв (возможно, среди них были одинаковые). Оставшиеся буквы переписали в обратном порядке. Что не могло получится?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КАМА; б) КИМА; в)АТЕМ; г)ТЕМА; д)ТАЕТ.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клетках квадрата 4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написали цифры 0 и 1 так, что в каждой строке и каждом столбце оказалось по 2 единицы и по 2 нуля. Потом некоторые цифры стерли, а две- обозначали буквами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Чему равны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Х=У=1; б) Х=1, У=0; в) Х=0, У=1; г) Х=У=0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Чем является число 27 для числа 3?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квадратом; б) треугольником; в) кругом; г) 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кубом;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д)шаром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9764373"/>
              </p:ext>
            </p:extLst>
          </p:nvPr>
        </p:nvGraphicFramePr>
        <p:xfrm>
          <a:off x="2205206" y="2850533"/>
          <a:ext cx="3503295" cy="195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5665">
                  <a:extLst>
                    <a:ext uri="{9D8B030D-6E8A-4147-A177-3AD203B41FA5}">
                      <a16:colId xmlns:a16="http://schemas.microsoft.com/office/drawing/2014/main" xmlns="" val="1127718994"/>
                    </a:ext>
                  </a:extLst>
                </a:gridCol>
                <a:gridCol w="875665">
                  <a:extLst>
                    <a:ext uri="{9D8B030D-6E8A-4147-A177-3AD203B41FA5}">
                      <a16:colId xmlns:a16="http://schemas.microsoft.com/office/drawing/2014/main" xmlns="" val="852347146"/>
                    </a:ext>
                  </a:extLst>
                </a:gridCol>
                <a:gridCol w="875665">
                  <a:extLst>
                    <a:ext uri="{9D8B030D-6E8A-4147-A177-3AD203B41FA5}">
                      <a16:colId xmlns:a16="http://schemas.microsoft.com/office/drawing/2014/main" xmlns="" val="270161775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xmlns="" val="3687143815"/>
                    </a:ext>
                  </a:extLst>
                </a:gridCol>
              </a:tblGrid>
              <a:tr h="494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</a:t>
                      </a:r>
                      <a:r>
                        <a:rPr lang="ru-RU" sz="1600" dirty="0" smtClean="0">
                          <a:effectLst/>
                        </a:rPr>
                        <a:t>1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</a:t>
                      </a:r>
                      <a:r>
                        <a:rPr lang="ru-RU" sz="1600" dirty="0" smtClean="0">
                          <a:effectLst/>
                        </a:rPr>
                        <a:t>1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47108650"/>
                  </a:ext>
                </a:extLst>
              </a:tr>
              <a:tr h="4756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</a:t>
                      </a:r>
                      <a:r>
                        <a:rPr lang="ru-RU" sz="1600" dirty="0" smtClean="0">
                          <a:effectLst/>
                        </a:rPr>
                        <a:t>1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65222335"/>
                  </a:ext>
                </a:extLst>
              </a:tr>
              <a:tr h="494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</a:t>
                      </a:r>
                      <a:r>
                        <a:rPr lang="en-US" sz="1600" dirty="0" smtClean="0">
                          <a:effectLst/>
                        </a:rPr>
                        <a:t>X</a:t>
                      </a:r>
                      <a:r>
                        <a:rPr lang="ru-RU" sz="1600" dirty="0" smtClean="0">
                          <a:effectLst/>
                        </a:rPr>
                        <a:t>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</a:t>
                      </a:r>
                      <a:r>
                        <a:rPr lang="ru-RU" sz="1600" dirty="0" smtClean="0">
                          <a:effectLst/>
                        </a:rPr>
                        <a:t>0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25847498"/>
                  </a:ext>
                </a:extLst>
              </a:tr>
              <a:tr h="494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</a:t>
                      </a:r>
                      <a:r>
                        <a:rPr lang="en-US" sz="1600" dirty="0" smtClean="0">
                          <a:effectLst/>
                        </a:rPr>
                        <a:t>Y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937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30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662" y="2530446"/>
            <a:ext cx="9905998" cy="1478570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en-US" sz="2400" dirty="0" smtClean="0"/>
              <a:t> </a:t>
            </a:r>
            <a:r>
              <a:rPr lang="ru-RU" sz="2800" dirty="0" smtClean="0"/>
              <a:t>П</a:t>
            </a:r>
            <a:r>
              <a:rPr lang="ru-RU" sz="2400" dirty="0" smtClean="0"/>
              <a:t>ри </a:t>
            </a:r>
            <a:r>
              <a:rPr lang="ru-RU" sz="2400" dirty="0"/>
              <a:t>возведении в квадрат</a:t>
            </a:r>
            <a:br>
              <a:rPr lang="ru-RU" sz="2400" dirty="0"/>
            </a:br>
            <a:r>
              <a:rPr lang="ru-RU" sz="2400" dirty="0"/>
              <a:t>а) число всегда увеличивается; б) число всегда уменьшается; в) число всегда изменяется; г) изменяются все числа, кроме одного; д) </a:t>
            </a:r>
            <a:r>
              <a:rPr lang="ru-RU" sz="2400" i="1" dirty="0"/>
              <a:t>изменяются все числа, кроме двух.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sz="2400" dirty="0" smtClean="0"/>
              <a:t> </a:t>
            </a:r>
            <a:r>
              <a:rPr lang="ru-RU" sz="2800" dirty="0" smtClean="0"/>
              <a:t>П</a:t>
            </a:r>
            <a:r>
              <a:rPr lang="ru-RU" sz="2400" dirty="0" smtClean="0"/>
              <a:t>усть </a:t>
            </a:r>
            <a:r>
              <a:rPr lang="ru-RU" sz="2400" i="1" dirty="0"/>
              <a:t>х * у = х</a:t>
            </a:r>
            <a:r>
              <a:rPr lang="ru-RU" sz="2400" dirty="0"/>
              <a:t> </a:t>
            </a:r>
            <a:r>
              <a:rPr lang="ru-RU" sz="2400" i="1" dirty="0"/>
              <a:t>√у. чему равно (√18 * 2) * 3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а) 6 √2; б) 6 ; в) 6 √3; г) 18 √2; д) 18</a:t>
            </a:r>
            <a:br>
              <a:rPr lang="ru-RU" sz="2400" dirty="0"/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r>
              <a:rPr lang="en-US" sz="2400" dirty="0" smtClean="0"/>
              <a:t> a</a:t>
            </a:r>
            <a:r>
              <a:rPr lang="ru-RU" sz="2400" dirty="0"/>
              <a:t>, </a:t>
            </a:r>
            <a:r>
              <a:rPr lang="en-US" sz="2400" dirty="0"/>
              <a:t>b</a:t>
            </a:r>
            <a:r>
              <a:rPr lang="ru-RU" sz="2400" dirty="0"/>
              <a:t>, </a:t>
            </a:r>
            <a:r>
              <a:rPr lang="en-US" sz="2400" dirty="0"/>
              <a:t>c</a:t>
            </a:r>
            <a:r>
              <a:rPr lang="ru-RU" sz="2400" dirty="0"/>
              <a:t> – стороны треугольника. Известно, что </a:t>
            </a:r>
            <a:br>
              <a:rPr lang="ru-RU" sz="2400" dirty="0"/>
            </a:br>
            <a:r>
              <a:rPr lang="ru-RU" sz="2400" dirty="0"/>
              <a:t>(</a:t>
            </a:r>
            <a:r>
              <a:rPr lang="en-US" sz="2400" dirty="0"/>
              <a:t>a</a:t>
            </a:r>
            <a:r>
              <a:rPr lang="ru-RU" sz="2400" dirty="0"/>
              <a:t>+</a:t>
            </a:r>
            <a:r>
              <a:rPr lang="en-US" sz="2400" dirty="0"/>
              <a:t>b</a:t>
            </a:r>
            <a:r>
              <a:rPr lang="ru-RU" sz="2400" dirty="0"/>
              <a:t>+</a:t>
            </a:r>
            <a:r>
              <a:rPr lang="en-US" sz="2400" dirty="0"/>
              <a:t>c</a:t>
            </a:r>
            <a:r>
              <a:rPr lang="ru-RU" sz="2400" dirty="0"/>
              <a:t>)*(</a:t>
            </a:r>
            <a:r>
              <a:rPr lang="en-US" sz="2400" dirty="0"/>
              <a:t>a</a:t>
            </a:r>
            <a:r>
              <a:rPr lang="ru-RU" sz="2400" dirty="0"/>
              <a:t>+</a:t>
            </a:r>
            <a:r>
              <a:rPr lang="en-US" sz="2400" dirty="0"/>
              <a:t>b</a:t>
            </a:r>
            <a:r>
              <a:rPr lang="ru-RU" sz="2400" dirty="0"/>
              <a:t>-</a:t>
            </a:r>
            <a:r>
              <a:rPr lang="en-US" sz="2400" dirty="0"/>
              <a:t>c</a:t>
            </a:r>
            <a:r>
              <a:rPr lang="ru-RU" sz="2400" dirty="0"/>
              <a:t>)=3</a:t>
            </a:r>
            <a:r>
              <a:rPr lang="en-US" sz="2400" dirty="0"/>
              <a:t>a</a:t>
            </a:r>
            <a:r>
              <a:rPr lang="ru-RU" sz="2400" dirty="0"/>
              <a:t>*</a:t>
            </a:r>
            <a:r>
              <a:rPr lang="en-US" sz="2400" dirty="0"/>
              <a:t>b</a:t>
            </a:r>
            <a:r>
              <a:rPr lang="ru-RU" sz="2400" dirty="0"/>
              <a:t>. Какой угол лежит против стороны с?</a:t>
            </a:r>
            <a:br>
              <a:rPr lang="ru-RU" sz="2400" dirty="0"/>
            </a:br>
            <a:r>
              <a:rPr lang="ru-RU" sz="2400" dirty="0"/>
              <a:t>а) 150°; б) 30°; в)45°; г) 60°; д) 90°.</a:t>
            </a:r>
            <a:br>
              <a:rPr lang="ru-RU" sz="2400" dirty="0"/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</a:t>
            </a:r>
            <a:r>
              <a:rPr lang="en-US" sz="2800" dirty="0" smtClean="0"/>
              <a:t> </a:t>
            </a:r>
            <a:r>
              <a:rPr lang="ru-RU" sz="2800" dirty="0" smtClean="0"/>
              <a:t>З</a:t>
            </a:r>
            <a:r>
              <a:rPr lang="ru-RU" sz="2400" dirty="0" smtClean="0"/>
              <a:t>а </a:t>
            </a:r>
            <a:r>
              <a:rPr lang="ru-RU" sz="2400" dirty="0"/>
              <a:t>один шаг автомат умеет выполнять одну из четырех операций: либо умножить данное число на 2, либо умножить данное число на 3, либо возвести его в квадрат, либо в куб. Что может получится после 5 шагов если начать с числа 15?</a:t>
            </a:r>
            <a:br>
              <a:rPr lang="ru-RU" sz="2400" dirty="0"/>
            </a:br>
            <a:r>
              <a:rPr lang="ru-RU" sz="2400" dirty="0"/>
              <a:t>а) 2</a:t>
            </a:r>
            <a:r>
              <a:rPr lang="ru-RU" sz="2400" baseline="30000" dirty="0"/>
              <a:t>8  </a:t>
            </a:r>
            <a:r>
              <a:rPr lang="ru-RU" sz="2400" dirty="0"/>
              <a:t>* 3</a:t>
            </a:r>
            <a:r>
              <a:rPr lang="ru-RU" sz="2400" baseline="30000" dirty="0"/>
              <a:t>5 </a:t>
            </a:r>
            <a:r>
              <a:rPr lang="ru-RU" sz="2400" dirty="0"/>
              <a:t>* 5</a:t>
            </a:r>
            <a:r>
              <a:rPr lang="ru-RU" sz="2400" baseline="30000" dirty="0"/>
              <a:t>6 </a:t>
            </a:r>
            <a:r>
              <a:rPr lang="ru-RU" sz="2400" dirty="0"/>
              <a:t>; б) 2* 3</a:t>
            </a:r>
            <a:r>
              <a:rPr lang="ru-RU" sz="2400" baseline="30000" dirty="0"/>
              <a:t>4 </a:t>
            </a:r>
            <a:r>
              <a:rPr lang="ru-RU" sz="2400" dirty="0"/>
              <a:t>* 5</a:t>
            </a:r>
            <a:r>
              <a:rPr lang="ru-RU" sz="2400" baseline="30000" dirty="0"/>
              <a:t>2</a:t>
            </a:r>
            <a:r>
              <a:rPr lang="ru-RU" sz="2400" dirty="0"/>
              <a:t>; в) 2</a:t>
            </a:r>
            <a:r>
              <a:rPr lang="ru-RU" sz="2400" baseline="30000" dirty="0"/>
              <a:t>8 </a:t>
            </a:r>
            <a:r>
              <a:rPr lang="ru-RU" sz="2400" dirty="0"/>
              <a:t>* 3</a:t>
            </a:r>
            <a:r>
              <a:rPr lang="ru-RU" sz="2400" baseline="30000" dirty="0"/>
              <a:t>4 </a:t>
            </a:r>
            <a:r>
              <a:rPr lang="ru-RU" sz="2400" dirty="0"/>
              <a:t>*5</a:t>
            </a:r>
            <a:r>
              <a:rPr lang="ru-RU" sz="2400" baseline="30000" dirty="0"/>
              <a:t>2 </a:t>
            </a:r>
            <a:r>
              <a:rPr lang="ru-RU" sz="2400" dirty="0"/>
              <a:t>;г) 2*3</a:t>
            </a:r>
            <a:r>
              <a:rPr lang="ru-RU" sz="2400" baseline="30000" dirty="0"/>
              <a:t>2 </a:t>
            </a:r>
            <a:r>
              <a:rPr lang="ru-RU" sz="2400" dirty="0"/>
              <a:t>*5</a:t>
            </a:r>
            <a:r>
              <a:rPr lang="ru-RU" sz="2400" baseline="30000" dirty="0"/>
              <a:t>6 </a:t>
            </a:r>
            <a:r>
              <a:rPr lang="ru-RU" sz="2400" dirty="0"/>
              <a:t>; д) 2</a:t>
            </a:r>
            <a:r>
              <a:rPr lang="ru-RU" sz="2400" baseline="30000" dirty="0"/>
              <a:t>6 </a:t>
            </a:r>
            <a:r>
              <a:rPr lang="ru-RU" sz="2400" dirty="0"/>
              <a:t>*3</a:t>
            </a:r>
            <a:r>
              <a:rPr lang="ru-RU" sz="2400" baseline="30000" dirty="0"/>
              <a:t>6 </a:t>
            </a:r>
            <a:r>
              <a:rPr lang="ru-RU" sz="2400" dirty="0"/>
              <a:t>*5</a:t>
            </a:r>
            <a:r>
              <a:rPr lang="ru-RU" sz="2400" baseline="30000" dirty="0"/>
              <a:t>4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385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97133" y="2566072"/>
            <a:ext cx="13989133" cy="147857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7200" b="1" dirty="0"/>
              <a:t>           </a:t>
            </a:r>
            <a:r>
              <a:rPr lang="ru-RU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Математические игры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19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108</TotalTime>
  <Words>348</Words>
  <Application>Microsoft Office PowerPoint</Application>
  <PresentationFormat>Произвольный</PresentationFormat>
  <Paragraphs>104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Контур</vt:lpstr>
      <vt:lpstr>ГОСУДАРСТВЕННОЕ БЮДЖЕТНОЕ ПРОФЕССИОНАЛЬНОЕ ОБРАЗОВАТЕЛЬНОЕ  УЧРЕЖДЕНИЕ «СЫЗРАНСКИЙ ПОЛИТЕХНИЧЕСКИЙ КОЛЛЕДЖ» </vt:lpstr>
      <vt:lpstr>Цели: - Расширить знания студентов; - Развивать познавательный интерес, интеллект; - Воспитывать стремление к непрерывному совершенствованию своих знаний; - Показать необходимость знаний по математике в  различных областях </vt:lpstr>
      <vt:lpstr>  Программа вечера: - выступление ПРЕПОДАВАТЕЛЯ «Нужна ли математика в жизни?» - выступление СТУДЕНТОВ:   а) Математика и природа.   б) Математика и экономика.   в) Математика и архитектура. - Математическая викторина. - Математические игры. - Подведение итогов. Награждение победителей.</vt:lpstr>
      <vt:lpstr> Оборудование: - Презентация (Приложение); - Плакаты-высказывания ученых о математике; - Таблица: норма продуктов питания на одного человека в день, средняя калорийность продуктов питания (на 100гр) - Предметы быта различной геометрической формы: треугольной, квадратной, в виде призмы, пирамиды, цилиндра, конуса, шара; - Видеофильм «Практическое применение математики». </vt:lpstr>
      <vt:lpstr>    Ход вечера:   - Нужна ли математика в жизни?    - Выступление студентов:      а) Математика и природа.      б) Математика и экономика.      в) Математика и архитектура. </vt:lpstr>
      <vt:lpstr>Заморочки из бочки(математическая викторина) </vt:lpstr>
      <vt:lpstr>  Задачи, оцениваемые в 2 балла  В слове МАТЕМАТИКА стерли 6 букв (возможно, среди них были одинаковые). Оставшиеся буквы переписали в обратном порядке. Что не могло получится? а) КАМА; б) КИМА; в)АТЕМ; г)ТЕМА; д)ТАЕТ. В клетках квадрата 4x4 написали цифры 0 и 1 так, что в каждой строке и каждом столбце оказалось по 2 единицы и по 2 нуля. Потом некоторые цифры стерли, а две- обозначали буквами X и Y. Чему равны X и Y?           а) Х=У=1; б) Х=1, У=0; в) Х=0, У=1; г) Х=У=0 Чем является число 27 для числа 3? а) квадратом; б) треугольником; в) кругом; г) кубом; д)шаром</vt:lpstr>
      <vt:lpstr>4. При возведении в квадрат а) число всегда увеличивается; б) число всегда уменьшается; в) число всегда изменяется; г) изменяются все числа, кроме одного; д) изменяются все числа, кроме двух. 5. Пусть х * у = х √у. чему равно (√18 * 2) * 3 а) 6 √2; б) 6 ; в) 6 √3; г) 18 √2; д) 18 6. a, b, c – стороны треугольника. Известно, что  (a+b+c)*(a+b-c)=3a*b. Какой угол лежит против стороны с? а) 150°; б) 30°; в)45°; г) 60°; д) 90°. 7. За один шаг автомат умеет выполнять одну из четырех операций: либо умножить данное число на 2, либо умножить данное число на 3, либо возвести его в квадрат, либо в куб. Что может получится после 5 шагов если начать с числа 15? а) 28  * 35 * 56 ; б) 2* 34 * 52; в) 28 * 34 *52 ;г) 2*32 *56 ; д) 26 *36 *54 </vt:lpstr>
      <vt:lpstr>            Математические игры </vt:lpstr>
      <vt:lpstr> СоставТЕ меню для семьи из трех человек (мать – учитель, отец – слесарь, дочь – ученица 10 класса) на день, т. е. завтрак, обед и ужин. Цены на продукты взять из собственного опыта. Составить смету и определить сколько надо этой семье тратить денег на питание в месяц. Люди умственного труда тратят в сутки в среднем 3000 калорий. Люди физического труда – 3500-4000 калорий.      Средняя калорийность продуктов питания (на 100гр)  </vt:lpstr>
      <vt:lpstr> «Угадывание задуманного числа»    - Задумайте число.   - Удвойте его к полученному произведению   прибавьте 5.   - Полученный результат увеличьте в 5 раз, после чего прибавьте 10.   - Эту сумму возьмите 10 раз, а получившееся число сообщите.</vt:lpstr>
      <vt:lpstr>«Угадывание дня рождения»     - Умножьте число даты своего рождения на 2, а полученный результат умножьте на 10.   - К полученному произведению прибавьте 73.   - Всю эту сумму умножьте на 5.   - К произведению прибавьте номер месяца своего рождения.   - Сообщите получившееся число. </vt:lpstr>
      <vt:lpstr>                «Дележ верблюдов»   Старик, имевший трех сыновей, распорядился, чтобы они после его смерти поделили принадлежавших ему верблюдов так, чтобы старшему досталась половина всех верблюдов. Старик умер и оставил 17 верблюдов. Сыновья начали дележ, но оказалось, что число 17 не делится ни на 2, ни на 3, ни на 9. В недоумении, как им быть, братья обратились к мудрецу. Тот приехал к ним на собственном верблюде, внимательно выслушал и разделил по завещанию. Как ему это удалось?</vt:lpstr>
      <vt:lpstr>  Литература   - Занимательная математика. 5-11 классы. (Как сделать уроки математики нескучными) Авт.-сост. Т. Д. Гаврилов.   - Отдыхаем с математикой: внеклассная работа по математике в 5-11 классах/ Авт.-сост. М. А. Иченская.   - Предметные недели в школе. Математика / Сост. Л. В. Гончарова.  - Энциклопедический  словарь юного математика / Сост. А. П. Савин.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ПРОФЕССИОНАЛЬНОЕ ОБРАЗОВАТЕЛЬНОЕ  УЧРЕЖДЕНИЕ «СЫЗРАНСКИЙ ПОЛИТЕХНИЧЕСКИЙ КОЛЛЕДЖ»</dc:title>
  <dc:creator>Пользователь Windows</dc:creator>
  <cp:lastModifiedBy>Master</cp:lastModifiedBy>
  <cp:revision>14</cp:revision>
  <dcterms:created xsi:type="dcterms:W3CDTF">2017-03-12T07:28:07Z</dcterms:created>
  <dcterms:modified xsi:type="dcterms:W3CDTF">2018-08-09T09:07:23Z</dcterms:modified>
</cp:coreProperties>
</file>