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Nunito-bold.fntdata"/><Relationship Id="rId10" Type="http://schemas.openxmlformats.org/officeDocument/2006/relationships/slide" Target="slides/slide5.xml"/><Relationship Id="rId21" Type="http://schemas.openxmlformats.org/officeDocument/2006/relationships/font" Target="fonts/Nunito-regular.fntdata"/><Relationship Id="rId13" Type="http://schemas.openxmlformats.org/officeDocument/2006/relationships/slide" Target="slides/slide8.xml"/><Relationship Id="rId24" Type="http://schemas.openxmlformats.org/officeDocument/2006/relationships/font" Target="fonts/Nunito-boldItalic.fntdata"/><Relationship Id="rId12" Type="http://schemas.openxmlformats.org/officeDocument/2006/relationships/slide" Target="slides/slide7.xml"/><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49925fb5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49925fb5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49925fb5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49925fb5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49925fb5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49925fb5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49925fb5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49925fb5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49925fb5a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49925fb5a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49925fb5a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49925fb5a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49925fb5a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49925fb5a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49925fb5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49925fb5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49925fb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49925fb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49925fb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49925fb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49925fb5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49925fb5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49925fb5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49925fb5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49925fb5a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49925fb5a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49925fb5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49925fb5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49925fb5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9925fb5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png"/><Relationship Id="rId13" Type="http://schemas.openxmlformats.org/officeDocument/2006/relationships/image" Target="../media/image6.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government.ru/docs/29441/"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022800" y="1170325"/>
            <a:ext cx="6854700" cy="175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ru" sz="3000"/>
              <a:t>Финансовая грамотность.</a:t>
            </a:r>
            <a:endParaRPr b="1" sz="3000"/>
          </a:p>
          <a:p>
            <a:pPr indent="0" lvl="0" marL="0" rtl="0" algn="ctr">
              <a:spcBef>
                <a:spcPts val="0"/>
              </a:spcBef>
              <a:spcAft>
                <a:spcPts val="0"/>
              </a:spcAft>
              <a:buNone/>
            </a:pPr>
            <a:r>
              <a:rPr b="1" lang="ru" sz="3000"/>
              <a:t>Виды и формы бизнеса. Современное бизнес-пространство города</a:t>
            </a:r>
            <a:endParaRPr b="1" sz="3000"/>
          </a:p>
        </p:txBody>
      </p:sp>
      <p:sp>
        <p:nvSpPr>
          <p:cNvPr id="129" name="Google Shape;129;p13"/>
          <p:cNvSpPr txBox="1"/>
          <p:nvPr>
            <p:ph idx="1" type="subTitle"/>
          </p:nvPr>
        </p:nvSpPr>
        <p:spPr>
          <a:xfrm>
            <a:off x="2911025" y="2852608"/>
            <a:ext cx="5361300" cy="52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ru"/>
              <a:t>Докладчик: Данилова Марина Андреевна</a:t>
            </a:r>
            <a:endParaRPr b="1"/>
          </a:p>
          <a:p>
            <a:pPr indent="0" lvl="0" marL="0" rtl="0" algn="r">
              <a:spcBef>
                <a:spcPts val="0"/>
              </a:spcBef>
              <a:spcAft>
                <a:spcPts val="0"/>
              </a:spcAft>
              <a:buClr>
                <a:srgbClr val="000000"/>
              </a:buClr>
              <a:buSzPts val="1100"/>
              <a:buFont typeface="Arial"/>
              <a:buNone/>
            </a:pPr>
            <a:r>
              <a:rPr b="1" lang="ru" sz="1800">
                <a:latin typeface="Times New Roman"/>
                <a:ea typeface="Times New Roman"/>
                <a:cs typeface="Times New Roman"/>
                <a:sym typeface="Times New Roman"/>
              </a:rPr>
              <a:t>учитель истории и обществознания</a:t>
            </a:r>
            <a:endParaRPr b="1" sz="1800">
              <a:latin typeface="Times New Roman"/>
              <a:ea typeface="Times New Roman"/>
              <a:cs typeface="Times New Roman"/>
              <a:sym typeface="Times New Roman"/>
            </a:endParaRPr>
          </a:p>
          <a:p>
            <a:pPr indent="0" lvl="0" marL="0" rtl="0" algn="r">
              <a:spcBef>
                <a:spcPts val="0"/>
              </a:spcBef>
              <a:spcAft>
                <a:spcPts val="0"/>
              </a:spcAft>
              <a:buClr>
                <a:srgbClr val="000000"/>
              </a:buClr>
              <a:buSzPts val="1100"/>
              <a:buFont typeface="Arial"/>
              <a:buNone/>
            </a:pPr>
            <a:r>
              <a:rPr b="1" lang="ru" sz="1800">
                <a:latin typeface="Times New Roman"/>
                <a:ea typeface="Times New Roman"/>
                <a:cs typeface="Times New Roman"/>
                <a:sym typeface="Times New Roman"/>
              </a:rPr>
              <a:t>Образовательная организация: </a:t>
            </a:r>
            <a:endParaRPr b="1" sz="1800">
              <a:latin typeface="Times New Roman"/>
              <a:ea typeface="Times New Roman"/>
              <a:cs typeface="Times New Roman"/>
              <a:sym typeface="Times New Roman"/>
            </a:endParaRPr>
          </a:p>
          <a:p>
            <a:pPr indent="0" lvl="0" marL="0" rtl="0" algn="r">
              <a:spcBef>
                <a:spcPts val="0"/>
              </a:spcBef>
              <a:spcAft>
                <a:spcPts val="0"/>
              </a:spcAft>
              <a:buClr>
                <a:srgbClr val="000000"/>
              </a:buClr>
              <a:buSzPts val="1100"/>
              <a:buFont typeface="Arial"/>
              <a:buNone/>
            </a:pPr>
            <a:r>
              <a:rPr b="1" lang="ru" sz="1800" u="sng">
                <a:latin typeface="Times New Roman"/>
                <a:ea typeface="Times New Roman"/>
                <a:cs typeface="Times New Roman"/>
                <a:sym typeface="Times New Roman"/>
              </a:rPr>
              <a:t>МБУ «Школа № 94»</a:t>
            </a:r>
            <a:endParaRPr sz="1800"/>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7" name="Google Shape;187;p22"/>
          <p:cNvPicPr preferRelativeResize="0"/>
          <p:nvPr/>
        </p:nvPicPr>
        <p:blipFill>
          <a:blip r:embed="rId3">
            <a:alphaModFix/>
          </a:blip>
          <a:stretch>
            <a:fillRect/>
          </a:stretch>
        </p:blipFill>
        <p:spPr>
          <a:xfrm>
            <a:off x="335575" y="321950"/>
            <a:ext cx="2575280" cy="1668775"/>
          </a:xfrm>
          <a:prstGeom prst="rect">
            <a:avLst/>
          </a:prstGeom>
          <a:noFill/>
          <a:ln>
            <a:noFill/>
          </a:ln>
        </p:spPr>
      </p:pic>
      <p:pic>
        <p:nvPicPr>
          <p:cNvPr id="188" name="Google Shape;188;p22"/>
          <p:cNvPicPr preferRelativeResize="0"/>
          <p:nvPr/>
        </p:nvPicPr>
        <p:blipFill>
          <a:blip r:embed="rId4">
            <a:alphaModFix/>
          </a:blip>
          <a:stretch>
            <a:fillRect/>
          </a:stretch>
        </p:blipFill>
        <p:spPr>
          <a:xfrm>
            <a:off x="4801205" y="321950"/>
            <a:ext cx="3668846" cy="1951525"/>
          </a:xfrm>
          <a:prstGeom prst="rect">
            <a:avLst/>
          </a:prstGeom>
          <a:noFill/>
          <a:ln>
            <a:noFill/>
          </a:ln>
        </p:spPr>
      </p:pic>
      <p:pic>
        <p:nvPicPr>
          <p:cNvPr id="189" name="Google Shape;189;p22"/>
          <p:cNvPicPr preferRelativeResize="0"/>
          <p:nvPr/>
        </p:nvPicPr>
        <p:blipFill>
          <a:blip r:embed="rId5">
            <a:alphaModFix/>
          </a:blip>
          <a:stretch>
            <a:fillRect/>
          </a:stretch>
        </p:blipFill>
        <p:spPr>
          <a:xfrm>
            <a:off x="6684750" y="1951450"/>
            <a:ext cx="2020725" cy="2730700"/>
          </a:xfrm>
          <a:prstGeom prst="rect">
            <a:avLst/>
          </a:prstGeom>
          <a:noFill/>
          <a:ln>
            <a:noFill/>
          </a:ln>
        </p:spPr>
      </p:pic>
      <p:pic>
        <p:nvPicPr>
          <p:cNvPr id="190" name="Google Shape;190;p22"/>
          <p:cNvPicPr preferRelativeResize="0"/>
          <p:nvPr/>
        </p:nvPicPr>
        <p:blipFill>
          <a:blip r:embed="rId6">
            <a:alphaModFix/>
          </a:blip>
          <a:stretch>
            <a:fillRect/>
          </a:stretch>
        </p:blipFill>
        <p:spPr>
          <a:xfrm>
            <a:off x="335575" y="2491287"/>
            <a:ext cx="3145750" cy="2088775"/>
          </a:xfrm>
          <a:prstGeom prst="rect">
            <a:avLst/>
          </a:prstGeom>
          <a:noFill/>
          <a:ln>
            <a:noFill/>
          </a:ln>
        </p:spPr>
      </p:pic>
      <p:pic>
        <p:nvPicPr>
          <p:cNvPr id="191" name="Google Shape;191;p22"/>
          <p:cNvPicPr preferRelativeResize="0"/>
          <p:nvPr/>
        </p:nvPicPr>
        <p:blipFill>
          <a:blip r:embed="rId7">
            <a:alphaModFix/>
          </a:blip>
          <a:stretch>
            <a:fillRect/>
          </a:stretch>
        </p:blipFill>
        <p:spPr>
          <a:xfrm>
            <a:off x="4022300" y="2110400"/>
            <a:ext cx="2571750" cy="2571750"/>
          </a:xfrm>
          <a:prstGeom prst="rect">
            <a:avLst/>
          </a:prstGeom>
          <a:noFill/>
          <a:ln>
            <a:noFill/>
          </a:ln>
        </p:spPr>
      </p:pic>
      <p:pic>
        <p:nvPicPr>
          <p:cNvPr id="192" name="Google Shape;192;p22"/>
          <p:cNvPicPr preferRelativeResize="0"/>
          <p:nvPr/>
        </p:nvPicPr>
        <p:blipFill>
          <a:blip r:embed="rId8">
            <a:alphaModFix/>
          </a:blip>
          <a:stretch>
            <a:fillRect/>
          </a:stretch>
        </p:blipFill>
        <p:spPr>
          <a:xfrm>
            <a:off x="3110074" y="321946"/>
            <a:ext cx="1768400" cy="265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23"/>
          <p:cNvPicPr preferRelativeResize="0"/>
          <p:nvPr/>
        </p:nvPicPr>
        <p:blipFill>
          <a:blip r:embed="rId3">
            <a:alphaModFix/>
          </a:blip>
          <a:stretch>
            <a:fillRect/>
          </a:stretch>
        </p:blipFill>
        <p:spPr>
          <a:xfrm>
            <a:off x="335575" y="321950"/>
            <a:ext cx="2575280" cy="1668775"/>
          </a:xfrm>
          <a:prstGeom prst="rect">
            <a:avLst/>
          </a:prstGeom>
          <a:noFill/>
          <a:ln>
            <a:noFill/>
          </a:ln>
        </p:spPr>
      </p:pic>
      <p:pic>
        <p:nvPicPr>
          <p:cNvPr id="200" name="Google Shape;200;p23"/>
          <p:cNvPicPr preferRelativeResize="0"/>
          <p:nvPr/>
        </p:nvPicPr>
        <p:blipFill>
          <a:blip r:embed="rId4">
            <a:alphaModFix/>
          </a:blip>
          <a:stretch>
            <a:fillRect/>
          </a:stretch>
        </p:blipFill>
        <p:spPr>
          <a:xfrm>
            <a:off x="4801205" y="321950"/>
            <a:ext cx="3668846" cy="1951525"/>
          </a:xfrm>
          <a:prstGeom prst="rect">
            <a:avLst/>
          </a:prstGeom>
          <a:noFill/>
          <a:ln>
            <a:noFill/>
          </a:ln>
        </p:spPr>
      </p:pic>
      <p:pic>
        <p:nvPicPr>
          <p:cNvPr id="201" name="Google Shape;201;p23"/>
          <p:cNvPicPr preferRelativeResize="0"/>
          <p:nvPr/>
        </p:nvPicPr>
        <p:blipFill>
          <a:blip r:embed="rId5">
            <a:alphaModFix/>
          </a:blip>
          <a:stretch>
            <a:fillRect/>
          </a:stretch>
        </p:blipFill>
        <p:spPr>
          <a:xfrm>
            <a:off x="6684750" y="1951450"/>
            <a:ext cx="2020725" cy="2730700"/>
          </a:xfrm>
          <a:prstGeom prst="rect">
            <a:avLst/>
          </a:prstGeom>
          <a:noFill/>
          <a:ln>
            <a:noFill/>
          </a:ln>
        </p:spPr>
      </p:pic>
      <p:pic>
        <p:nvPicPr>
          <p:cNvPr id="202" name="Google Shape;202;p23"/>
          <p:cNvPicPr preferRelativeResize="0"/>
          <p:nvPr/>
        </p:nvPicPr>
        <p:blipFill>
          <a:blip r:embed="rId6">
            <a:alphaModFix/>
          </a:blip>
          <a:stretch>
            <a:fillRect/>
          </a:stretch>
        </p:blipFill>
        <p:spPr>
          <a:xfrm>
            <a:off x="335575" y="2491287"/>
            <a:ext cx="3145750" cy="2088775"/>
          </a:xfrm>
          <a:prstGeom prst="rect">
            <a:avLst/>
          </a:prstGeom>
          <a:noFill/>
          <a:ln>
            <a:noFill/>
          </a:ln>
        </p:spPr>
      </p:pic>
      <p:pic>
        <p:nvPicPr>
          <p:cNvPr id="203" name="Google Shape;203;p23"/>
          <p:cNvPicPr preferRelativeResize="0"/>
          <p:nvPr/>
        </p:nvPicPr>
        <p:blipFill>
          <a:blip r:embed="rId7">
            <a:alphaModFix/>
          </a:blip>
          <a:stretch>
            <a:fillRect/>
          </a:stretch>
        </p:blipFill>
        <p:spPr>
          <a:xfrm>
            <a:off x="4022300" y="2110400"/>
            <a:ext cx="2571750" cy="2571750"/>
          </a:xfrm>
          <a:prstGeom prst="rect">
            <a:avLst/>
          </a:prstGeom>
          <a:noFill/>
          <a:ln>
            <a:noFill/>
          </a:ln>
        </p:spPr>
      </p:pic>
      <p:pic>
        <p:nvPicPr>
          <p:cNvPr id="204" name="Google Shape;204;p23"/>
          <p:cNvPicPr preferRelativeResize="0"/>
          <p:nvPr/>
        </p:nvPicPr>
        <p:blipFill>
          <a:blip r:embed="rId8">
            <a:alphaModFix/>
          </a:blip>
          <a:stretch>
            <a:fillRect/>
          </a:stretch>
        </p:blipFill>
        <p:spPr>
          <a:xfrm>
            <a:off x="3110074" y="321946"/>
            <a:ext cx="1768400" cy="2655250"/>
          </a:xfrm>
          <a:prstGeom prst="rect">
            <a:avLst/>
          </a:prstGeom>
          <a:noFill/>
          <a:ln>
            <a:noFill/>
          </a:ln>
        </p:spPr>
      </p:pic>
      <p:pic>
        <p:nvPicPr>
          <p:cNvPr id="205" name="Google Shape;205;p23"/>
          <p:cNvPicPr preferRelativeResize="0"/>
          <p:nvPr/>
        </p:nvPicPr>
        <p:blipFill>
          <a:blip r:embed="rId9">
            <a:alphaModFix/>
          </a:blip>
          <a:stretch>
            <a:fillRect/>
          </a:stretch>
        </p:blipFill>
        <p:spPr>
          <a:xfrm>
            <a:off x="156450" y="1747200"/>
            <a:ext cx="1768400" cy="526264"/>
          </a:xfrm>
          <a:prstGeom prst="rect">
            <a:avLst/>
          </a:prstGeom>
          <a:noFill/>
          <a:ln>
            <a:noFill/>
          </a:ln>
        </p:spPr>
      </p:pic>
      <p:pic>
        <p:nvPicPr>
          <p:cNvPr id="206" name="Google Shape;206;p23"/>
          <p:cNvPicPr preferRelativeResize="0"/>
          <p:nvPr/>
        </p:nvPicPr>
        <p:blipFill>
          <a:blip r:embed="rId10">
            <a:alphaModFix/>
          </a:blip>
          <a:stretch>
            <a:fillRect/>
          </a:stretch>
        </p:blipFill>
        <p:spPr>
          <a:xfrm>
            <a:off x="3239570" y="2273473"/>
            <a:ext cx="877130" cy="526275"/>
          </a:xfrm>
          <a:prstGeom prst="rect">
            <a:avLst/>
          </a:prstGeom>
          <a:noFill/>
          <a:ln>
            <a:noFill/>
          </a:ln>
        </p:spPr>
      </p:pic>
      <p:pic>
        <p:nvPicPr>
          <p:cNvPr id="207" name="Google Shape;207;p23"/>
          <p:cNvPicPr preferRelativeResize="0"/>
          <p:nvPr/>
        </p:nvPicPr>
        <p:blipFill>
          <a:blip r:embed="rId11">
            <a:alphaModFix/>
          </a:blip>
          <a:stretch>
            <a:fillRect/>
          </a:stretch>
        </p:blipFill>
        <p:spPr>
          <a:xfrm>
            <a:off x="4976238" y="1642798"/>
            <a:ext cx="1400303" cy="526275"/>
          </a:xfrm>
          <a:prstGeom prst="rect">
            <a:avLst/>
          </a:prstGeom>
          <a:noFill/>
          <a:ln>
            <a:noFill/>
          </a:ln>
        </p:spPr>
      </p:pic>
      <p:pic>
        <p:nvPicPr>
          <p:cNvPr id="208" name="Google Shape;208;p23"/>
          <p:cNvPicPr preferRelativeResize="0"/>
          <p:nvPr/>
        </p:nvPicPr>
        <p:blipFill>
          <a:blip r:embed="rId12">
            <a:alphaModFix/>
          </a:blip>
          <a:stretch>
            <a:fillRect/>
          </a:stretch>
        </p:blipFill>
        <p:spPr>
          <a:xfrm>
            <a:off x="257349" y="3899675"/>
            <a:ext cx="1156332" cy="866175"/>
          </a:xfrm>
          <a:prstGeom prst="rect">
            <a:avLst/>
          </a:prstGeom>
          <a:noFill/>
          <a:ln>
            <a:noFill/>
          </a:ln>
        </p:spPr>
      </p:pic>
      <p:pic>
        <p:nvPicPr>
          <p:cNvPr id="209" name="Google Shape;209;p23"/>
          <p:cNvPicPr preferRelativeResize="0"/>
          <p:nvPr/>
        </p:nvPicPr>
        <p:blipFill>
          <a:blip r:embed="rId13">
            <a:alphaModFix/>
          </a:blip>
          <a:stretch>
            <a:fillRect/>
          </a:stretch>
        </p:blipFill>
        <p:spPr>
          <a:xfrm>
            <a:off x="7584075" y="3847375"/>
            <a:ext cx="1272800" cy="954600"/>
          </a:xfrm>
          <a:prstGeom prst="rect">
            <a:avLst/>
          </a:prstGeom>
          <a:noFill/>
          <a:ln>
            <a:noFill/>
          </a:ln>
        </p:spPr>
      </p:pic>
      <p:pic>
        <p:nvPicPr>
          <p:cNvPr id="210" name="Google Shape;210;p23"/>
          <p:cNvPicPr preferRelativeResize="0"/>
          <p:nvPr/>
        </p:nvPicPr>
        <p:blipFill>
          <a:blip r:embed="rId14">
            <a:alphaModFix/>
          </a:blip>
          <a:stretch>
            <a:fillRect/>
          </a:stretch>
        </p:blipFill>
        <p:spPr>
          <a:xfrm>
            <a:off x="3764749" y="4340425"/>
            <a:ext cx="1838350" cy="617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7" name="Google Shape;217;p24"/>
          <p:cNvPicPr preferRelativeResize="0"/>
          <p:nvPr/>
        </p:nvPicPr>
        <p:blipFill>
          <a:blip r:embed="rId3">
            <a:alphaModFix/>
          </a:blip>
          <a:stretch>
            <a:fillRect/>
          </a:stretch>
        </p:blipFill>
        <p:spPr>
          <a:xfrm>
            <a:off x="819150" y="227775"/>
            <a:ext cx="7505700" cy="46879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Идеи стартапов, заявленные учащимися:</a:t>
            </a:r>
            <a:endParaRPr/>
          </a:p>
        </p:txBody>
      </p:sp>
      <p:sp>
        <p:nvSpPr>
          <p:cNvPr id="223" name="Google Shape;223;p2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000000"/>
              </a:buClr>
              <a:buSzPts val="1800"/>
              <a:buFont typeface="Times New Roman"/>
              <a:buChar char="●"/>
            </a:pPr>
            <a:r>
              <a:rPr lang="ru" sz="1800">
                <a:solidFill>
                  <a:srgbClr val="000000"/>
                </a:solidFill>
                <a:latin typeface="Times New Roman"/>
                <a:ea typeface="Times New Roman"/>
                <a:cs typeface="Times New Roman"/>
                <a:sym typeface="Times New Roman"/>
              </a:rPr>
              <a:t>IT-технологии (разработка и сопровождение программ IT-индустрии, в том числе приложения для телефонов)</a:t>
            </a:r>
            <a:endParaRPr sz="1800">
              <a:solidFill>
                <a:srgbClr val="000000"/>
              </a:solidFill>
              <a:latin typeface="Times New Roman"/>
              <a:ea typeface="Times New Roman"/>
              <a:cs typeface="Times New Roman"/>
              <a:sym typeface="Times New Roman"/>
            </a:endParaRPr>
          </a:p>
          <a:p>
            <a:pPr indent="-342900" lvl="0" marL="457200" rtl="0" algn="just">
              <a:spcBef>
                <a:spcPts val="0"/>
              </a:spcBef>
              <a:spcAft>
                <a:spcPts val="0"/>
              </a:spcAft>
              <a:buClr>
                <a:srgbClr val="000000"/>
              </a:buClr>
              <a:buSzPts val="1800"/>
              <a:buFont typeface="Times New Roman"/>
              <a:buChar char="●"/>
            </a:pPr>
            <a:r>
              <a:rPr lang="ru" sz="1800">
                <a:solidFill>
                  <a:srgbClr val="000000"/>
                </a:solidFill>
                <a:latin typeface="Times New Roman"/>
                <a:ea typeface="Times New Roman"/>
                <a:cs typeface="Times New Roman"/>
                <a:sym typeface="Times New Roman"/>
              </a:rPr>
              <a:t>торговля / варианты ренты: каршеринг, жилые помещения</a:t>
            </a:r>
            <a:endParaRPr sz="1800">
              <a:solidFill>
                <a:srgbClr val="000000"/>
              </a:solidFill>
              <a:latin typeface="Times New Roman"/>
              <a:ea typeface="Times New Roman"/>
              <a:cs typeface="Times New Roman"/>
              <a:sym typeface="Times New Roman"/>
            </a:endParaRPr>
          </a:p>
          <a:p>
            <a:pPr indent="-342900" lvl="0" marL="457200" rtl="0" algn="just">
              <a:spcBef>
                <a:spcPts val="0"/>
              </a:spcBef>
              <a:spcAft>
                <a:spcPts val="0"/>
              </a:spcAft>
              <a:buClr>
                <a:srgbClr val="000000"/>
              </a:buClr>
              <a:buSzPts val="1800"/>
              <a:buFont typeface="Times New Roman"/>
              <a:buChar char="●"/>
            </a:pPr>
            <a:r>
              <a:rPr lang="ru" sz="1800">
                <a:solidFill>
                  <a:srgbClr val="000000"/>
                </a:solidFill>
                <a:latin typeface="Times New Roman"/>
                <a:ea typeface="Times New Roman"/>
                <a:cs typeface="Times New Roman"/>
                <a:sym typeface="Times New Roman"/>
              </a:rPr>
              <a:t>образование</a:t>
            </a:r>
            <a:endParaRPr sz="1800">
              <a:solidFill>
                <a:srgbClr val="000000"/>
              </a:solidFill>
              <a:latin typeface="Times New Roman"/>
              <a:ea typeface="Times New Roman"/>
              <a:cs typeface="Times New Roman"/>
              <a:sym typeface="Times New Roman"/>
            </a:endParaRPr>
          </a:p>
          <a:p>
            <a:pPr indent="-342900" lvl="0" marL="457200" rtl="0" algn="just">
              <a:spcBef>
                <a:spcPts val="0"/>
              </a:spcBef>
              <a:spcAft>
                <a:spcPts val="0"/>
              </a:spcAft>
              <a:buClr>
                <a:srgbClr val="000000"/>
              </a:buClr>
              <a:buSzPts val="1800"/>
              <a:buFont typeface="Times New Roman"/>
              <a:buChar char="●"/>
            </a:pPr>
            <a:r>
              <a:rPr lang="ru" sz="1800">
                <a:solidFill>
                  <a:srgbClr val="000000"/>
                </a:solidFill>
                <a:latin typeface="Times New Roman"/>
                <a:ea typeface="Times New Roman"/>
                <a:cs typeface="Times New Roman"/>
                <a:sym typeface="Times New Roman"/>
              </a:rPr>
              <a:t>культура: event-агентства</a:t>
            </a:r>
            <a:endParaRPr sz="1800">
              <a:solidFill>
                <a:srgbClr val="000000"/>
              </a:solidFill>
              <a:latin typeface="Times New Roman"/>
              <a:ea typeface="Times New Roman"/>
              <a:cs typeface="Times New Roman"/>
              <a:sym typeface="Times New Roman"/>
            </a:endParaRPr>
          </a:p>
          <a:p>
            <a:pPr indent="-342900" lvl="0" marL="457200" rtl="0" algn="just">
              <a:spcBef>
                <a:spcPts val="0"/>
              </a:spcBef>
              <a:spcAft>
                <a:spcPts val="0"/>
              </a:spcAft>
              <a:buClr>
                <a:srgbClr val="000000"/>
              </a:buClr>
              <a:buSzPts val="1800"/>
              <a:buFont typeface="Times New Roman"/>
              <a:buChar char="●"/>
            </a:pPr>
            <a:r>
              <a:rPr lang="ru" sz="1800">
                <a:solidFill>
                  <a:srgbClr val="000000"/>
                </a:solidFill>
                <a:latin typeface="Times New Roman"/>
                <a:ea typeface="Times New Roman"/>
                <a:cs typeface="Times New Roman"/>
                <a:sym typeface="Times New Roman"/>
              </a:rPr>
              <a:t>франшизы (кофе Like, и пр.)</a:t>
            </a:r>
            <a:endParaRPr sz="1800">
              <a:solidFill>
                <a:srgbClr val="000000"/>
              </a:solidFill>
              <a:latin typeface="Times New Roman"/>
              <a:ea typeface="Times New Roman"/>
              <a:cs typeface="Times New Roman"/>
              <a:sym typeface="Times New Roman"/>
            </a:endParaRPr>
          </a:p>
          <a:p>
            <a:pPr indent="0" lvl="0" marL="45720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PS: …	</a:t>
            </a:r>
            <a:endParaRPr/>
          </a:p>
        </p:txBody>
      </p:sp>
      <p:sp>
        <p:nvSpPr>
          <p:cNvPr id="229" name="Google Shape;229;p2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0" name="Google Shape;230;p26"/>
          <p:cNvPicPr preferRelativeResize="0"/>
          <p:nvPr/>
        </p:nvPicPr>
        <p:blipFill>
          <a:blip r:embed="rId3">
            <a:alphaModFix/>
          </a:blip>
          <a:stretch>
            <a:fillRect/>
          </a:stretch>
        </p:blipFill>
        <p:spPr>
          <a:xfrm>
            <a:off x="4380800" y="491425"/>
            <a:ext cx="3570249" cy="2674350"/>
          </a:xfrm>
          <a:prstGeom prst="rect">
            <a:avLst/>
          </a:prstGeom>
          <a:noFill/>
          <a:ln>
            <a:noFill/>
          </a:ln>
        </p:spPr>
      </p:pic>
      <p:pic>
        <p:nvPicPr>
          <p:cNvPr id="231" name="Google Shape;231;p26"/>
          <p:cNvPicPr preferRelativeResize="0"/>
          <p:nvPr/>
        </p:nvPicPr>
        <p:blipFill>
          <a:blip r:embed="rId4">
            <a:alphaModFix/>
          </a:blip>
          <a:stretch>
            <a:fillRect/>
          </a:stretch>
        </p:blipFill>
        <p:spPr>
          <a:xfrm>
            <a:off x="1415638" y="1723900"/>
            <a:ext cx="2143125" cy="952500"/>
          </a:xfrm>
          <a:prstGeom prst="rect">
            <a:avLst/>
          </a:prstGeom>
          <a:noFill/>
          <a:ln>
            <a:noFill/>
          </a:ln>
        </p:spPr>
      </p:pic>
      <p:pic>
        <p:nvPicPr>
          <p:cNvPr id="232" name="Google Shape;232;p26"/>
          <p:cNvPicPr preferRelativeResize="0"/>
          <p:nvPr/>
        </p:nvPicPr>
        <p:blipFill>
          <a:blip r:embed="rId5">
            <a:alphaModFix/>
          </a:blip>
          <a:stretch>
            <a:fillRect/>
          </a:stretch>
        </p:blipFill>
        <p:spPr>
          <a:xfrm>
            <a:off x="381350" y="3326100"/>
            <a:ext cx="7040549" cy="152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819150" y="19449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a:t>Спасибо за внимание!</a:t>
            </a:r>
            <a:endParaRPr/>
          </a:p>
        </p:txBody>
      </p:sp>
      <p:sp>
        <p:nvSpPr>
          <p:cNvPr id="238" name="Google Shape;238;p2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36" name="Google Shape;136;p14"/>
          <p:cNvPicPr preferRelativeResize="0"/>
          <p:nvPr/>
        </p:nvPicPr>
        <p:blipFill>
          <a:blip r:embed="rId3">
            <a:alphaModFix/>
          </a:blip>
          <a:stretch>
            <a:fillRect/>
          </a:stretch>
        </p:blipFill>
        <p:spPr>
          <a:xfrm>
            <a:off x="452400" y="408950"/>
            <a:ext cx="8306324" cy="436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565525" y="3843525"/>
            <a:ext cx="7505700" cy="954600"/>
          </a:xfrm>
          <a:prstGeom prst="rect">
            <a:avLst/>
          </a:prstGeom>
        </p:spPr>
        <p:txBody>
          <a:bodyPr anchorCtr="0" anchor="t" bIns="91425" lIns="91425" spcFirstLastPara="1" rIns="91425" wrap="square" tIns="91425">
            <a:noAutofit/>
          </a:bodyPr>
          <a:lstStyle/>
          <a:p>
            <a:pPr indent="457200" lvl="0" marL="457200" rtl="0" algn="just">
              <a:lnSpc>
                <a:spcPct val="115000"/>
              </a:lnSpc>
              <a:spcBef>
                <a:spcPts val="0"/>
              </a:spcBef>
              <a:spcAft>
                <a:spcPts val="0"/>
              </a:spcAft>
              <a:buClr>
                <a:srgbClr val="000000"/>
              </a:buClr>
              <a:buSzPts val="1100"/>
              <a:buFont typeface="Arial"/>
              <a:buNone/>
            </a:pPr>
            <a:r>
              <a:rPr b="1" lang="ru" sz="2200">
                <a:solidFill>
                  <a:srgbClr val="111111"/>
                </a:solidFill>
                <a:highlight>
                  <a:srgbClr val="FDFDFD"/>
                </a:highlight>
                <a:latin typeface="Times New Roman"/>
                <a:ea typeface="Times New Roman"/>
                <a:cs typeface="Times New Roman"/>
                <a:sym typeface="Times New Roman"/>
              </a:rPr>
              <a:t>Д.А. Медведев</a:t>
            </a:r>
            <a:r>
              <a:rPr lang="ru" sz="2200">
                <a:solidFill>
                  <a:srgbClr val="111111"/>
                </a:solidFill>
                <a:highlight>
                  <a:srgbClr val="FDFDFD"/>
                </a:highlight>
                <a:latin typeface="Times New Roman"/>
                <a:ea typeface="Times New Roman"/>
                <a:cs typeface="Times New Roman"/>
                <a:sym typeface="Times New Roman"/>
              </a:rPr>
              <a:t>:</a:t>
            </a:r>
            <a:r>
              <a:rPr lang="ru" sz="1800">
                <a:solidFill>
                  <a:srgbClr val="111111"/>
                </a:solidFill>
                <a:highlight>
                  <a:srgbClr val="FDFDFD"/>
                </a:highlight>
                <a:latin typeface="Times New Roman"/>
                <a:ea typeface="Times New Roman"/>
                <a:cs typeface="Times New Roman"/>
                <a:sym typeface="Times New Roman"/>
              </a:rPr>
              <a:t> </a:t>
            </a:r>
            <a:endParaRPr/>
          </a:p>
        </p:txBody>
      </p:sp>
      <p:sp>
        <p:nvSpPr>
          <p:cNvPr id="142" name="Google Shape;142;p15"/>
          <p:cNvSpPr txBox="1"/>
          <p:nvPr>
            <p:ph idx="1" type="body"/>
          </p:nvPr>
        </p:nvSpPr>
        <p:spPr>
          <a:xfrm>
            <a:off x="4405500" y="435900"/>
            <a:ext cx="4310700" cy="427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rPr lang="ru" sz="2000">
                <a:solidFill>
                  <a:srgbClr val="111111"/>
                </a:solidFill>
                <a:highlight>
                  <a:srgbClr val="FDFDFD"/>
                </a:highlight>
                <a:latin typeface="Times New Roman"/>
                <a:ea typeface="Times New Roman"/>
                <a:cs typeface="Times New Roman"/>
                <a:sym typeface="Times New Roman"/>
              </a:rPr>
              <a:t>“Мы приняли </a:t>
            </a:r>
            <a:r>
              <a:rPr lang="ru" sz="2000" u="sng">
                <a:solidFill>
                  <a:srgbClr val="204E8A"/>
                </a:solidFill>
                <a:highlight>
                  <a:srgbClr val="FDFDFD"/>
                </a:highlight>
                <a:latin typeface="Times New Roman"/>
                <a:ea typeface="Times New Roman"/>
                <a:cs typeface="Times New Roman"/>
                <a:sym typeface="Times New Roman"/>
                <a:hlinkClick r:id="rId3"/>
              </a:rPr>
              <a:t>Стратегию повышения финансовой грамотности</a:t>
            </a:r>
            <a:r>
              <a:rPr lang="ru" sz="2000">
                <a:solidFill>
                  <a:srgbClr val="111111"/>
                </a:solidFill>
                <a:highlight>
                  <a:srgbClr val="FDFDFD"/>
                </a:highlight>
                <a:latin typeface="Times New Roman"/>
                <a:ea typeface="Times New Roman"/>
                <a:cs typeface="Times New Roman"/>
                <a:sym typeface="Times New Roman"/>
              </a:rPr>
              <a:t>. Теперь для её реализации Министерство финансов и Центральный банк вместе с другими органами власти подготовили «дорожную карту». Речь идёт об учебных программах, методических материалах, которые касаются финансовой грамотности всех, кто, по сути, интересуется этим вопросом. Это учащиеся, студенты и, конечно, все остальные люди”. </a:t>
            </a:r>
            <a:endParaRPr sz="2000">
              <a:solidFill>
                <a:srgbClr val="111111"/>
              </a:solidFill>
              <a:highlight>
                <a:srgbClr val="FDFDFD"/>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43" name="Google Shape;143;p15"/>
          <p:cNvPicPr preferRelativeResize="0"/>
          <p:nvPr/>
        </p:nvPicPr>
        <p:blipFill>
          <a:blip r:embed="rId4">
            <a:alphaModFix/>
          </a:blip>
          <a:stretch>
            <a:fillRect/>
          </a:stretch>
        </p:blipFill>
        <p:spPr>
          <a:xfrm>
            <a:off x="447975" y="631846"/>
            <a:ext cx="3791000" cy="284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ru" sz="2400" u="sng">
                <a:solidFill>
                  <a:srgbClr val="111111"/>
                </a:solidFill>
                <a:latin typeface="Times New Roman"/>
                <a:ea typeface="Times New Roman"/>
                <a:cs typeface="Times New Roman"/>
                <a:sym typeface="Times New Roman"/>
              </a:rPr>
              <a:t>Цель Стратегии: </a:t>
            </a:r>
            <a:endParaRPr b="1" sz="2400" u="sng">
              <a:solidFill>
                <a:srgbClr val="11111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b="1" sz="2400">
              <a:solidFill>
                <a:srgbClr val="111111"/>
              </a:solidFill>
              <a:latin typeface="Times New Roman"/>
              <a:ea typeface="Times New Roman"/>
              <a:cs typeface="Times New Roman"/>
              <a:sym typeface="Times New Roman"/>
            </a:endParaRPr>
          </a:p>
          <a:p>
            <a:pPr indent="-381000" lvl="0" marL="457200" rtl="0" algn="just">
              <a:lnSpc>
                <a:spcPct val="115000"/>
              </a:lnSpc>
              <a:spcBef>
                <a:spcPts val="0"/>
              </a:spcBef>
              <a:spcAft>
                <a:spcPts val="0"/>
              </a:spcAft>
              <a:buClr>
                <a:srgbClr val="111111"/>
              </a:buClr>
              <a:buSzPts val="2400"/>
              <a:buFont typeface="Times New Roman"/>
              <a:buChar char="●"/>
            </a:pPr>
            <a:r>
              <a:rPr b="1" lang="ru" sz="2400">
                <a:solidFill>
                  <a:srgbClr val="111111"/>
                </a:solidFill>
                <a:latin typeface="Times New Roman"/>
                <a:ea typeface="Times New Roman"/>
                <a:cs typeface="Times New Roman"/>
                <a:sym typeface="Times New Roman"/>
              </a:rPr>
              <a:t>создание основ для формирования финансово грамотного поведения граждан как необходимого условия повышения уровня и качества жизни, в том числе за счёт использования финансовых продуктов и услуг надлежащего качества.</a:t>
            </a:r>
            <a:endParaRPr b="1" sz="2400"/>
          </a:p>
        </p:txBody>
      </p:sp>
      <p:sp>
        <p:nvSpPr>
          <p:cNvPr id="149" name="Google Shape;149;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770200" y="2095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Тематическое планирование курса</a:t>
            </a:r>
            <a:endParaRPr/>
          </a:p>
        </p:txBody>
      </p:sp>
      <p:sp>
        <p:nvSpPr>
          <p:cNvPr id="155" name="Google Shape;155;p17"/>
          <p:cNvSpPr txBox="1"/>
          <p:nvPr>
            <p:ph idx="1" type="body"/>
          </p:nvPr>
        </p:nvSpPr>
        <p:spPr>
          <a:xfrm>
            <a:off x="920925" y="1164125"/>
            <a:ext cx="7404000" cy="2745300"/>
          </a:xfrm>
          <a:prstGeom prst="rect">
            <a:avLst/>
          </a:prstGeom>
        </p:spPr>
        <p:txBody>
          <a:bodyPr anchorCtr="0" anchor="t" bIns="91425" lIns="91425" spcFirstLastPara="1" rIns="91425" wrap="square" tIns="91425">
            <a:noAutofit/>
          </a:bodyPr>
          <a:lstStyle/>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1. Происхождение денег.</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2. Источники денежных средств семьи.</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3. Контроль семейных расходов.</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4. Построение семейного бюджета</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5. Способы увеличения семейных доходов с использованием услуг финансовых организаций</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6. Финансовое планирование как способ повышения благосостояния</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7. Особые жизненные ситуации и как с ними справиться</a:t>
            </a:r>
            <a:endParaRPr b="1" sz="20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t/>
            </a:r>
            <a:endParaRPr sz="2000">
              <a:solidFill>
                <a:srgbClr val="000000"/>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b="1" sz="20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770200" y="2095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Тематическое планирование курса</a:t>
            </a:r>
            <a:endParaRPr/>
          </a:p>
        </p:txBody>
      </p:sp>
      <p:sp>
        <p:nvSpPr>
          <p:cNvPr id="161" name="Google Shape;161;p18"/>
          <p:cNvSpPr txBox="1"/>
          <p:nvPr>
            <p:ph idx="1" type="body"/>
          </p:nvPr>
        </p:nvSpPr>
        <p:spPr>
          <a:xfrm>
            <a:off x="713350" y="1337000"/>
            <a:ext cx="7619400" cy="2837700"/>
          </a:xfrm>
          <a:prstGeom prst="rect">
            <a:avLst/>
          </a:prstGeom>
        </p:spPr>
        <p:txBody>
          <a:bodyPr anchorCtr="0" anchor="t" bIns="91425" lIns="91425" spcFirstLastPara="1" rIns="91425" wrap="square" tIns="91425">
            <a:noAutofit/>
          </a:bodyPr>
          <a:lstStyle/>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8. Риски в мире денег</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9. Банки и их роль в жизни семьи</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10. Собственный бизнес.</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11. Валюта в современном мире</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12. Налоги и их роль в жизни семьи</a:t>
            </a:r>
            <a:endParaRPr b="1" sz="2000">
              <a:solidFill>
                <a:srgbClr val="000000"/>
              </a:solidFill>
              <a:latin typeface="Times New Roman"/>
              <a:ea typeface="Times New Roman"/>
              <a:cs typeface="Times New Roman"/>
              <a:sym typeface="Times New Roman"/>
            </a:endParaRPr>
          </a:p>
          <a:p>
            <a:pPr indent="-355600" lvl="0" marL="457200" rtl="0" algn="just">
              <a:lnSpc>
                <a:spcPct val="100000"/>
              </a:lnSpc>
              <a:spcBef>
                <a:spcPts val="0"/>
              </a:spcBef>
              <a:spcAft>
                <a:spcPts val="0"/>
              </a:spcAft>
              <a:buClr>
                <a:srgbClr val="000000"/>
              </a:buClr>
              <a:buSzPts val="2000"/>
              <a:buFont typeface="Times New Roman"/>
              <a:buChar char="●"/>
            </a:pPr>
            <a:r>
              <a:rPr b="1" lang="ru" sz="2000">
                <a:solidFill>
                  <a:srgbClr val="000000"/>
                </a:solidFill>
                <a:latin typeface="Times New Roman"/>
                <a:ea typeface="Times New Roman"/>
                <a:cs typeface="Times New Roman"/>
                <a:sym typeface="Times New Roman"/>
              </a:rPr>
              <a:t>Тема 13. Пенсионное обеспечение и финансовое благополучие в старости</a:t>
            </a:r>
            <a:endParaRPr b="1" sz="2000">
              <a:solidFill>
                <a:srgbClr val="000000"/>
              </a:solidFill>
              <a:latin typeface="Times New Roman"/>
              <a:ea typeface="Times New Roman"/>
              <a:cs typeface="Times New Roman"/>
              <a:sym typeface="Times New Roman"/>
            </a:endParaRPr>
          </a:p>
          <a:p>
            <a:pPr indent="0" lvl="0" marL="914400" rtl="0" algn="just">
              <a:lnSpc>
                <a:spcPct val="1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8" name="Google Shape;168;p19"/>
          <p:cNvPicPr preferRelativeResize="0"/>
          <p:nvPr/>
        </p:nvPicPr>
        <p:blipFill>
          <a:blip r:embed="rId3">
            <a:alphaModFix/>
          </a:blip>
          <a:stretch>
            <a:fillRect/>
          </a:stretch>
        </p:blipFill>
        <p:spPr>
          <a:xfrm>
            <a:off x="335975" y="698250"/>
            <a:ext cx="8457325" cy="374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ru" sz="2000">
                <a:latin typeface="Times New Roman"/>
                <a:ea typeface="Times New Roman"/>
                <a:cs typeface="Times New Roman"/>
                <a:sym typeface="Times New Roman"/>
              </a:rPr>
              <a:t>Тема: Виды и формы бизнеса. </a:t>
            </a:r>
            <a:endParaRPr b="1" sz="2000">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b="1" lang="ru" sz="2000">
                <a:latin typeface="Times New Roman"/>
                <a:ea typeface="Times New Roman"/>
                <a:cs typeface="Times New Roman"/>
                <a:sym typeface="Times New Roman"/>
              </a:rPr>
              <a:t>(в рамках модуля Собственный бизнес)</a:t>
            </a:r>
            <a:endParaRPr sz="2000"/>
          </a:p>
        </p:txBody>
      </p:sp>
      <p:sp>
        <p:nvSpPr>
          <p:cNvPr id="174" name="Google Shape;174;p20"/>
          <p:cNvSpPr txBox="1"/>
          <p:nvPr>
            <p:ph idx="1" type="body"/>
          </p:nvPr>
        </p:nvSpPr>
        <p:spPr>
          <a:xfrm>
            <a:off x="779800" y="1735025"/>
            <a:ext cx="7505700" cy="2448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rgbClr val="000000"/>
              </a:buClr>
              <a:buSzPts val="1100"/>
              <a:buFont typeface="Arial"/>
              <a:buNone/>
            </a:pPr>
            <a:r>
              <a:rPr b="1" lang="ru" sz="1800">
                <a:solidFill>
                  <a:srgbClr val="000000"/>
                </a:solidFill>
                <a:latin typeface="Times New Roman"/>
                <a:ea typeface="Times New Roman"/>
                <a:cs typeface="Times New Roman"/>
                <a:sym typeface="Times New Roman"/>
              </a:rPr>
              <a:t>Возраст: 13-14 лет</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800">
                <a:solidFill>
                  <a:srgbClr val="000000"/>
                </a:solidFill>
                <a:latin typeface="Times New Roman"/>
                <a:ea typeface="Times New Roman"/>
                <a:cs typeface="Times New Roman"/>
                <a:sym typeface="Times New Roman"/>
              </a:rPr>
              <a:t>Цель:  закрепить знания о видах и формах бизнеса;</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800">
                <a:solidFill>
                  <a:srgbClr val="000000"/>
                </a:solidFill>
                <a:latin typeface="Times New Roman"/>
                <a:ea typeface="Times New Roman"/>
                <a:cs typeface="Times New Roman"/>
                <a:sym typeface="Times New Roman"/>
              </a:rPr>
              <a:t>Задачи занятия:  </a:t>
            </a:r>
            <a:endParaRPr b="1" sz="1800">
              <a:solidFill>
                <a:srgbClr val="000000"/>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rgbClr val="000000"/>
              </a:buClr>
              <a:buSzPts val="1800"/>
              <a:buFont typeface="Times New Roman"/>
              <a:buAutoNum type="arabicPeriod"/>
            </a:pPr>
            <a:r>
              <a:rPr b="1" lang="ru" sz="1800">
                <a:solidFill>
                  <a:srgbClr val="000000"/>
                </a:solidFill>
                <a:latin typeface="Times New Roman"/>
                <a:ea typeface="Times New Roman"/>
                <a:cs typeface="Times New Roman"/>
                <a:sym typeface="Times New Roman"/>
              </a:rPr>
              <a:t>Проверить усвоение темы </a:t>
            </a:r>
            <a:endParaRPr b="1" sz="1800">
              <a:solidFill>
                <a:srgbClr val="000000"/>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rgbClr val="000000"/>
              </a:buClr>
              <a:buSzPts val="1800"/>
              <a:buFont typeface="Times New Roman"/>
              <a:buAutoNum type="arabicPeriod"/>
            </a:pPr>
            <a:r>
              <a:rPr b="1" lang="ru" sz="1800">
                <a:solidFill>
                  <a:srgbClr val="000000"/>
                </a:solidFill>
                <a:latin typeface="Times New Roman"/>
                <a:ea typeface="Times New Roman"/>
                <a:cs typeface="Times New Roman"/>
                <a:sym typeface="Times New Roman"/>
              </a:rPr>
              <a:t>Исследовать бизнес-пространство г. Тольятти и Самарской области на примере успешных “Я-историй” бизнесменов;</a:t>
            </a:r>
            <a:endParaRPr b="1" sz="1800">
              <a:solidFill>
                <a:srgbClr val="000000"/>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rgbClr val="000000"/>
              </a:buClr>
              <a:buSzPts val="1800"/>
              <a:buFont typeface="Times New Roman"/>
              <a:buAutoNum type="arabicPeriod"/>
            </a:pPr>
            <a:r>
              <a:rPr b="1" lang="ru" sz="1800">
                <a:solidFill>
                  <a:srgbClr val="000000"/>
                </a:solidFill>
                <a:latin typeface="Times New Roman"/>
                <a:ea typeface="Times New Roman"/>
                <a:cs typeface="Times New Roman"/>
                <a:sym typeface="Times New Roman"/>
              </a:rPr>
              <a:t>Познакомиться с понятием старт-ап;</a:t>
            </a:r>
            <a:endParaRPr b="1" sz="1800">
              <a:solidFill>
                <a:srgbClr val="000000"/>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rgbClr val="000000"/>
              </a:buClr>
              <a:buSzPts val="1800"/>
              <a:buFont typeface="Times New Roman"/>
              <a:buAutoNum type="arabicPeriod"/>
            </a:pPr>
            <a:r>
              <a:rPr b="1" lang="ru" sz="1800">
                <a:solidFill>
                  <a:srgbClr val="000000"/>
                </a:solidFill>
                <a:latin typeface="Times New Roman"/>
                <a:ea typeface="Times New Roman"/>
                <a:cs typeface="Times New Roman"/>
                <a:sym typeface="Times New Roman"/>
              </a:rPr>
              <a:t>Рассмотреть причины успешности и провалов старт-апов.</a:t>
            </a:r>
            <a:endParaRPr b="1" sz="18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b="1"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Формируемые УУД</a:t>
            </a:r>
            <a:endParaRPr/>
          </a:p>
        </p:txBody>
      </p:sp>
      <p:sp>
        <p:nvSpPr>
          <p:cNvPr id="180" name="Google Shape;180;p2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rgbClr val="000000"/>
              </a:buClr>
              <a:buSzPts val="1100"/>
              <a:buFont typeface="Arial"/>
              <a:buNone/>
            </a:pPr>
            <a:r>
              <a:rPr b="1" lang="ru" sz="1400" u="sng">
                <a:solidFill>
                  <a:srgbClr val="000000"/>
                </a:solidFill>
                <a:highlight>
                  <a:srgbClr val="FFFFFF"/>
                </a:highlight>
                <a:latin typeface="Times New Roman"/>
                <a:ea typeface="Times New Roman"/>
                <a:cs typeface="Times New Roman"/>
                <a:sym typeface="Times New Roman"/>
              </a:rPr>
              <a:t>Предметные:</a:t>
            </a:r>
            <a:r>
              <a:rPr b="1" lang="ru" sz="1400">
                <a:solidFill>
                  <a:srgbClr val="000000"/>
                </a:solidFill>
                <a:highlight>
                  <a:srgbClr val="FFFFFF"/>
                </a:highlight>
                <a:latin typeface="Times New Roman"/>
                <a:ea typeface="Times New Roman"/>
                <a:cs typeface="Times New Roman"/>
                <a:sym typeface="Times New Roman"/>
              </a:rPr>
              <a:t> понимание значения трудовой деятельности для личности и для общества, знание особенностей труда как одного из основных видов деятельности человека; основных требований трудовой этики в современном обществе</a:t>
            </a:r>
            <a:endParaRPr b="1" sz="1400">
              <a:solidFill>
                <a:srgbClr val="000000"/>
              </a:solidFill>
              <a:highlight>
                <a:srgbClr val="FFFFFF"/>
              </a:highlight>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400" u="sng">
                <a:solidFill>
                  <a:srgbClr val="000000"/>
                </a:solidFill>
                <a:highlight>
                  <a:srgbClr val="FFFFFF"/>
                </a:highlight>
                <a:latin typeface="Times New Roman"/>
                <a:ea typeface="Times New Roman"/>
                <a:cs typeface="Times New Roman"/>
                <a:sym typeface="Times New Roman"/>
              </a:rPr>
              <a:t>Метапредметные:</a:t>
            </a:r>
            <a:r>
              <a:rPr b="1" lang="ru" sz="1400">
                <a:solidFill>
                  <a:srgbClr val="000000"/>
                </a:solidFill>
                <a:highlight>
                  <a:srgbClr val="FFFFFF"/>
                </a:highlight>
                <a:latin typeface="Times New Roman"/>
                <a:ea typeface="Times New Roman"/>
                <a:cs typeface="Times New Roman"/>
                <a:sym typeface="Times New Roman"/>
              </a:rPr>
              <a:t> умение сознательно организовывать свою познавательную деятельность, </a:t>
            </a:r>
            <a:endParaRPr b="1" sz="1400">
              <a:solidFill>
                <a:srgbClr val="000000"/>
              </a:solidFill>
              <a:highlight>
                <a:srgbClr val="FFFFFF"/>
              </a:highlight>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400">
                <a:solidFill>
                  <a:srgbClr val="000000"/>
                </a:solidFill>
                <a:highlight>
                  <a:srgbClr val="FFFFFF"/>
                </a:highlight>
                <a:latin typeface="Times New Roman"/>
                <a:ea typeface="Times New Roman"/>
                <a:cs typeface="Times New Roman"/>
                <a:sym typeface="Times New Roman"/>
              </a:rPr>
              <a:t>умение выполнять познавательные и практические задания </a:t>
            </a:r>
            <a:endParaRPr b="1" sz="1400">
              <a:solidFill>
                <a:srgbClr val="000000"/>
              </a:solidFill>
              <a:highlight>
                <a:srgbClr val="FFFFFF"/>
              </a:highlight>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400" u="sng">
                <a:solidFill>
                  <a:srgbClr val="000000"/>
                </a:solidFill>
                <a:highlight>
                  <a:srgbClr val="FFFFFF"/>
                </a:highlight>
                <a:latin typeface="Times New Roman"/>
                <a:ea typeface="Times New Roman"/>
                <a:cs typeface="Times New Roman"/>
                <a:sym typeface="Times New Roman"/>
              </a:rPr>
              <a:t>Личностные:</a:t>
            </a:r>
            <a:r>
              <a:rPr b="1" lang="ru" sz="1400">
                <a:solidFill>
                  <a:srgbClr val="000000"/>
                </a:solidFill>
                <a:highlight>
                  <a:srgbClr val="FFFFFF"/>
                </a:highlight>
                <a:latin typeface="Times New Roman"/>
                <a:ea typeface="Times New Roman"/>
                <a:cs typeface="Times New Roman"/>
                <a:sym typeface="Times New Roman"/>
              </a:rPr>
              <a:t> сохранять мотивацию к познавательной деятельности; проявлять интерес к новому материалу; выражают положительное отношение к процессу познания.</a:t>
            </a:r>
            <a:endParaRPr b="1" sz="1400">
              <a:solidFill>
                <a:srgbClr val="000000"/>
              </a:solidFill>
              <a:highlight>
                <a:srgbClr val="FFFFFF"/>
              </a:highlight>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00"/>
              </a:buClr>
              <a:buSzPts val="1100"/>
              <a:buFont typeface="Arial"/>
              <a:buNone/>
            </a:pPr>
            <a:r>
              <a:rPr b="1" lang="ru" sz="1400">
                <a:solidFill>
                  <a:srgbClr val="000000"/>
                </a:solidFill>
                <a:highlight>
                  <a:srgbClr val="FFFFFF"/>
                </a:highlight>
                <a:latin typeface="Times New Roman"/>
                <a:ea typeface="Times New Roman"/>
                <a:cs typeface="Times New Roman"/>
                <a:sym typeface="Times New Roman"/>
              </a:rPr>
              <a:t>Оснащение занятия: кабинет с медиаоборудованием, выходом в интернет, бомба-таймера из игры Тик-Так-бум. </a:t>
            </a:r>
            <a:endParaRPr b="1" sz="14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