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9" r:id="rId7"/>
    <p:sldId id="263" r:id="rId8"/>
    <p:sldId id="264" r:id="rId9"/>
    <p:sldId id="265" r:id="rId10"/>
    <p:sldId id="266" r:id="rId11"/>
    <p:sldId id="267" r:id="rId12"/>
    <p:sldId id="275" r:id="rId13"/>
    <p:sldId id="283" r:id="rId14"/>
    <p:sldId id="272" r:id="rId15"/>
    <p:sldId id="273" r:id="rId16"/>
    <p:sldId id="284" r:id="rId17"/>
    <p:sldId id="282" r:id="rId18"/>
    <p:sldId id="285" r:id="rId19"/>
    <p:sldId id="280" r:id="rId20"/>
    <p:sldId id="286" r:id="rId21"/>
    <p:sldId id="287" r:id="rId22"/>
    <p:sldId id="288" r:id="rId23"/>
    <p:sldId id="289" r:id="rId24"/>
    <p:sldId id="276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D1867"/>
    <a:srgbClr val="060B34"/>
    <a:srgbClr val="068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94660"/>
  </p:normalViewPr>
  <p:slideViewPr>
    <p:cSldViewPr>
      <p:cViewPr>
        <p:scale>
          <a:sx n="70" d="100"/>
          <a:sy n="70" d="100"/>
        </p:scale>
        <p:origin x="-2826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90822-8F68-4564-A9A8-B207298A171B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334EC-78D9-4767-83FC-6186B10E9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26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334EC-78D9-4767-83FC-6186B10E9B5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1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334EC-78D9-4767-83FC-6186B10E9B5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5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846C-525C-474B-BFFB-2D8AD8A3DC5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E3E6-FBA8-415C-95F9-45F2B24FF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846C-525C-474B-BFFB-2D8AD8A3DC5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E3E6-FBA8-415C-95F9-45F2B24FF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90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846C-525C-474B-BFFB-2D8AD8A3DC5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E3E6-FBA8-415C-95F9-45F2B24FF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8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846C-525C-474B-BFFB-2D8AD8A3DC5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E3E6-FBA8-415C-95F9-45F2B24FF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0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846C-525C-474B-BFFB-2D8AD8A3DC5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E3E6-FBA8-415C-95F9-45F2B24FF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8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846C-525C-474B-BFFB-2D8AD8A3DC5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E3E6-FBA8-415C-95F9-45F2B24FF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84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846C-525C-474B-BFFB-2D8AD8A3DC5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E3E6-FBA8-415C-95F9-45F2B24FF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846C-525C-474B-BFFB-2D8AD8A3DC5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E3E6-FBA8-415C-95F9-45F2B24FF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6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846C-525C-474B-BFFB-2D8AD8A3DC5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E3E6-FBA8-415C-95F9-45F2B24FF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4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846C-525C-474B-BFFB-2D8AD8A3DC5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E3E6-FBA8-415C-95F9-45F2B24FF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8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846C-525C-474B-BFFB-2D8AD8A3DC5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E3E6-FBA8-415C-95F9-45F2B24FF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79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8846C-525C-474B-BFFB-2D8AD8A3DC5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4E3E6-FBA8-415C-95F9-45F2B24FF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feed?section=search&amp;q=#f58" TargetMode="External"/><Relationship Id="rId3" Type="http://schemas.openxmlformats.org/officeDocument/2006/relationships/hyperlink" Target="https://vk.com/feed?section=search&amp;q=#%D0%BA%D0%B8%D1%82" TargetMode="External"/><Relationship Id="rId7" Type="http://schemas.openxmlformats.org/officeDocument/2006/relationships/hyperlink" Target="https://vk.com/feed?section=search&amp;q=#f57" TargetMode="External"/><Relationship Id="rId2" Type="http://schemas.openxmlformats.org/officeDocument/2006/relationships/hyperlink" Target="https://vk.com/feed?section=search&amp;q=#%D1%81%D0%B8%D0%BD%D0%B8%D0%B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k.com/feed?section=search&amp;q=#%D1%82%D0%B8%D1%85%D0%B8%D0%B9%D0%B4%D0%BE%D0%BC" TargetMode="External"/><Relationship Id="rId5" Type="http://schemas.openxmlformats.org/officeDocument/2006/relationships/hyperlink" Target="https://vk.com/feed?section=search&amp;q=#%D1%8F%D0%B2%D0%B8%D0%B3%D1%80%D0%B5" TargetMode="External"/><Relationship Id="rId10" Type="http://schemas.openxmlformats.org/officeDocument/2006/relationships/hyperlink" Target="https://vk.com/feed?section=search&amp;q=#%D1%80%D0%B0%D0%B7%D0%B1%D1%83%D0%B4%D0%B8%D0%BC%D0%B5%D0%BD%D1%8F%D0%B24" TargetMode="External"/><Relationship Id="rId4" Type="http://schemas.openxmlformats.org/officeDocument/2006/relationships/hyperlink" Target="https://vk.com/feed?section=search&amp;q=#%D1%85%D0%BE%D1%87%D1%83%D0%B2%D0%B8%D0%B3%D1%80%D1%83" TargetMode="External"/><Relationship Id="rId9" Type="http://schemas.openxmlformats.org/officeDocument/2006/relationships/hyperlink" Target="https://vk.com/feed?section=search&amp;q=#d2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781800" cy="2880320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9600" b="1" dirty="0" smtClean="0">
                <a:solidFill>
                  <a:srgbClr val="FF0000"/>
                </a:solidFill>
                <a:latin typeface="+mn-lt"/>
              </a:rPr>
            </a:br>
            <a:endParaRPr lang="ru-RU" sz="9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2967335"/>
            <a:ext cx="607820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уберечь детей?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скриншот тихий дом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1" t="15044" r="13878" b="21875"/>
          <a:stretch/>
        </p:blipFill>
        <p:spPr bwMode="auto">
          <a:xfrm>
            <a:off x="0" y="188639"/>
            <a:ext cx="9203421" cy="61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скриншот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3" t="14463" r="13355" b="28125"/>
          <a:stretch/>
        </p:blipFill>
        <p:spPr bwMode="auto">
          <a:xfrm>
            <a:off x="-33804" y="332656"/>
            <a:ext cx="9203906" cy="565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2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190" y="836712"/>
            <a:ext cx="889247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000" dirty="0">
                <a:solidFill>
                  <a:srgbClr val="FF0000"/>
                </a:solidFill>
                <a:ea typeface="+mj-ea"/>
                <a:cs typeface="+mj-cs"/>
              </a:rPr>
              <a:t>Он боится пропустить смс </a:t>
            </a:r>
            <a:r>
              <a:rPr lang="ru-RU" sz="3000" dirty="0">
                <a:solidFill>
                  <a:prstClr val="black"/>
                </a:solidFill>
                <a:ea typeface="+mj-ea"/>
                <a:cs typeface="+mj-cs"/>
              </a:rPr>
              <a:t>(не выпускает телефон из </a:t>
            </a:r>
            <a:r>
              <a:rPr lang="ru-RU" sz="3000" dirty="0" smtClean="0">
                <a:solidFill>
                  <a:prstClr val="black"/>
                </a:solidFill>
                <a:ea typeface="+mj-ea"/>
                <a:cs typeface="+mj-cs"/>
              </a:rPr>
              <a:t>вида).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000" dirty="0" smtClean="0">
                <a:solidFill>
                  <a:srgbClr val="FF0000"/>
                </a:solidFill>
              </a:rPr>
              <a:t>Раздражается</a:t>
            </a:r>
            <a:r>
              <a:rPr lang="ru-RU" sz="3000" dirty="0">
                <a:solidFill>
                  <a:srgbClr val="FF0000"/>
                </a:solidFill>
              </a:rPr>
              <a:t>,</a:t>
            </a:r>
            <a:r>
              <a:rPr lang="ru-RU" sz="3000" dirty="0"/>
              <a:t> нервничает, если </a:t>
            </a:r>
            <a:r>
              <a:rPr lang="ru-RU" sz="3000" dirty="0">
                <a:solidFill>
                  <a:srgbClr val="FF0000"/>
                </a:solidFill>
              </a:rPr>
              <a:t>обстоятельства не позволяют ему выйти в сеть</a:t>
            </a:r>
            <a:r>
              <a:rPr lang="ru-RU" sz="3000" dirty="0"/>
              <a:t> в то время, когда ему необходимо, ищет любые возможности это </a:t>
            </a:r>
            <a:r>
              <a:rPr lang="ru-RU" sz="3000" dirty="0" smtClean="0"/>
              <a:t>сделать.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000" dirty="0" smtClean="0"/>
              <a:t>Часто </a:t>
            </a:r>
            <a:r>
              <a:rPr lang="ru-RU" sz="3000" dirty="0"/>
              <a:t> и подолгу </a:t>
            </a:r>
            <a:r>
              <a:rPr lang="ru-RU" sz="3000" dirty="0">
                <a:solidFill>
                  <a:srgbClr val="FF0000"/>
                </a:solidFill>
              </a:rPr>
              <a:t>слушает одну и ту же  музыку</a:t>
            </a:r>
            <a:r>
              <a:rPr lang="ru-RU" sz="3000" dirty="0"/>
              <a:t>, схожую с музыкой для релаксации, </a:t>
            </a:r>
            <a:r>
              <a:rPr lang="ru-RU" sz="3000" dirty="0" err="1">
                <a:solidFill>
                  <a:srgbClr val="FF0000"/>
                </a:solidFill>
              </a:rPr>
              <a:t>трансовую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smtClean="0"/>
              <a:t>музыку. </a:t>
            </a:r>
            <a:r>
              <a:rPr lang="ru-RU" sz="3000" dirty="0"/>
              <a:t> </a:t>
            </a:r>
            <a:endParaRPr lang="ru-RU" sz="3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3000" dirty="0" smtClean="0"/>
              <a:t>Ночью </a:t>
            </a:r>
            <a:r>
              <a:rPr lang="ru-RU" sz="3000" dirty="0"/>
              <a:t>часто </a:t>
            </a:r>
            <a:r>
              <a:rPr lang="ru-RU" sz="3000" dirty="0">
                <a:solidFill>
                  <a:srgbClr val="FF0000"/>
                </a:solidFill>
              </a:rPr>
              <a:t>не спит под любым предлогом </a:t>
            </a:r>
            <a:r>
              <a:rPr lang="ru-RU" sz="3000" dirty="0"/>
              <a:t>(особенно время с 3 до 5 часов </a:t>
            </a:r>
            <a:r>
              <a:rPr lang="ru-RU" sz="3000" dirty="0" smtClean="0"/>
              <a:t>ночи).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000" dirty="0" smtClean="0">
                <a:solidFill>
                  <a:srgbClr val="FF0000"/>
                </a:solidFill>
              </a:rPr>
              <a:t>На </a:t>
            </a:r>
            <a:r>
              <a:rPr lang="ru-RU" sz="3000" dirty="0">
                <a:solidFill>
                  <a:srgbClr val="FF0000"/>
                </a:solidFill>
              </a:rPr>
              <a:t>теле ребенка появились следы </a:t>
            </a:r>
            <a:r>
              <a:rPr lang="ru-RU" sz="3000" dirty="0"/>
              <a:t>от нанесенных, а потом стертых рисунков или следы от </a:t>
            </a:r>
            <a:r>
              <a:rPr lang="ru-RU" sz="3000" dirty="0" smtClean="0"/>
              <a:t>царапин. </a:t>
            </a:r>
            <a:endParaRPr lang="ru-RU" sz="3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76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5 признаков того, что ребенок играет в </a:t>
            </a:r>
            <a:r>
              <a:rPr lang="ru-RU" sz="3200" b="1" dirty="0" err="1">
                <a:solidFill>
                  <a:schemeClr val="accent1"/>
                </a:solidFill>
              </a:rPr>
              <a:t>суицидо</a:t>
            </a:r>
            <a:r>
              <a:rPr lang="ru-RU" sz="3200" b="1" dirty="0">
                <a:solidFill>
                  <a:schemeClr val="accent1"/>
                </a:solidFill>
              </a:rPr>
              <a:t>-опасную </a:t>
            </a:r>
            <a:r>
              <a:rPr lang="ru-RU" sz="3200" b="1" dirty="0" smtClean="0">
                <a:solidFill>
                  <a:schemeClr val="accent1"/>
                </a:solidFill>
              </a:rPr>
              <a:t>игру: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43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Маркеры (признаки</a:t>
            </a:r>
            <a:r>
              <a:rPr lang="ru-RU" sz="4000" b="1" dirty="0">
                <a:solidFill>
                  <a:schemeClr val="accent1"/>
                </a:solidFill>
              </a:rPr>
              <a:t>, проявления</a:t>
            </a:r>
            <a:r>
              <a:rPr lang="ru-RU" sz="4000" b="1" dirty="0" smtClean="0">
                <a:solidFill>
                  <a:schemeClr val="accent1"/>
                </a:solidFill>
              </a:rPr>
              <a:t>):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92696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Внезапная потеря интереса </a:t>
            </a:r>
            <a:r>
              <a:rPr lang="ru-RU" sz="3200" dirty="0"/>
              <a:t>к общению в </a:t>
            </a:r>
            <a:r>
              <a:rPr lang="ru-RU" sz="3200" dirty="0" err="1"/>
              <a:t>соцсетях</a:t>
            </a:r>
            <a:r>
              <a:rPr lang="ru-RU" sz="3200" dirty="0"/>
              <a:t> или, напротив, </a:t>
            </a:r>
            <a:r>
              <a:rPr lang="ru-RU" sz="3200" dirty="0">
                <a:solidFill>
                  <a:srgbClr val="FF0000"/>
                </a:solidFill>
              </a:rPr>
              <a:t>тщательное отслеживание </a:t>
            </a:r>
            <a:r>
              <a:rPr lang="ru-RU" sz="3200" dirty="0"/>
              <a:t>форумов, проверка </a:t>
            </a:r>
            <a:r>
              <a:rPr lang="ru-RU" sz="3200" dirty="0" err="1" smtClean="0">
                <a:solidFill>
                  <a:srgbClr val="FF0000"/>
                </a:solidFill>
              </a:rPr>
              <a:t>соцсетей</a:t>
            </a:r>
            <a:r>
              <a:rPr lang="ru-RU" sz="3200" dirty="0"/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Раздражение</a:t>
            </a:r>
            <a:r>
              <a:rPr lang="ru-RU" sz="3200" dirty="0"/>
              <a:t> (напряженность) даже при упоминании о том, что одноклассники разместили новую интересную </a:t>
            </a:r>
            <a:r>
              <a:rPr lang="ru-RU" sz="3200" dirty="0">
                <a:solidFill>
                  <a:srgbClr val="FF0000"/>
                </a:solidFill>
              </a:rPr>
              <a:t>информацию о чем-либо в </a:t>
            </a:r>
            <a:r>
              <a:rPr lang="ru-RU" sz="3200" dirty="0" smtClean="0">
                <a:solidFill>
                  <a:srgbClr val="FF0000"/>
                </a:solidFill>
              </a:rPr>
              <a:t>сети</a:t>
            </a:r>
            <a:r>
              <a:rPr lang="ru-RU" sz="3200" dirty="0"/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Внезапное нежелание читать </a:t>
            </a:r>
            <a:r>
              <a:rPr lang="ru-RU" sz="3200" dirty="0"/>
              <a:t>вновь полученные  </a:t>
            </a:r>
            <a:r>
              <a:rPr lang="ru-RU" sz="3200" dirty="0">
                <a:solidFill>
                  <a:srgbClr val="FF0000"/>
                </a:solidFill>
              </a:rPr>
              <a:t>смс, </a:t>
            </a:r>
            <a:r>
              <a:rPr lang="ru-RU" sz="3200" dirty="0"/>
              <a:t>просмотреть полученные </a:t>
            </a:r>
            <a:r>
              <a:rPr lang="ru-RU" sz="3200" dirty="0" err="1">
                <a:solidFill>
                  <a:srgbClr val="FF0000"/>
                </a:solidFill>
              </a:rPr>
              <a:t>ммс</a:t>
            </a:r>
            <a:r>
              <a:rPr lang="ru-RU" sz="3200" dirty="0"/>
              <a:t> (тогда как раньше сразу читал(а) и отвечал(а</a:t>
            </a:r>
            <a:r>
              <a:rPr lang="ru-RU" sz="3200" dirty="0" smtClean="0"/>
              <a:t>)).</a:t>
            </a:r>
            <a:endParaRPr lang="ru-RU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Раздражение (напряженность) от звука поступающих </a:t>
            </a:r>
            <a:r>
              <a:rPr lang="ru-RU" sz="3200" dirty="0" smtClean="0">
                <a:solidFill>
                  <a:srgbClr val="FF0000"/>
                </a:solidFill>
              </a:rPr>
              <a:t>смс.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Важно!!!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4900" dirty="0" smtClean="0"/>
              <a:t>Подростки практически не могут выйти из игры, даже если они передумали, так их местоположение отслеживается через </a:t>
            </a:r>
            <a:r>
              <a:rPr lang="en-US" sz="4900" dirty="0" err="1" smtClean="0"/>
              <a:t>ip</a:t>
            </a:r>
            <a:r>
              <a:rPr lang="ru-RU" sz="4900" dirty="0" smtClean="0"/>
              <a:t> адрес компьютера и детям в случае решения покинуть игру высылаются угрозы: «мы найдем твою семью и убьем родителей, если ты не пройдешь игру до конца» и т.п.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3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Напуганные и зомбированные, дети зачастую решаются идти до конца, не пытаясь обратиться к взрослым.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889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54329" y="66106"/>
            <a:ext cx="92525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5 абсолютно бессмысленных </a:t>
            </a:r>
            <a:r>
              <a:rPr lang="ru-RU" sz="3600" b="1" dirty="0" smtClean="0">
                <a:solidFill>
                  <a:schemeClr val="accent1"/>
                </a:solidFill>
              </a:rPr>
              <a:t>действий:</a:t>
            </a:r>
            <a:endParaRPr lang="ru-RU" sz="3600" b="1" dirty="0">
              <a:solidFill>
                <a:schemeClr val="accent1"/>
              </a:solidFill>
            </a:endParaRPr>
          </a:p>
          <a:p>
            <a:r>
              <a:rPr lang="ru-RU" sz="4400" dirty="0" smtClean="0"/>
              <a:t>1. </a:t>
            </a:r>
            <a:r>
              <a:rPr lang="ru-RU" sz="4400" dirty="0" smtClean="0">
                <a:solidFill>
                  <a:srgbClr val="FF0000"/>
                </a:solidFill>
              </a:rPr>
              <a:t>Призывать</a:t>
            </a:r>
            <a:r>
              <a:rPr lang="ru-RU" sz="4400" dirty="0" smtClean="0"/>
              <a:t> </a:t>
            </a:r>
            <a:r>
              <a:rPr lang="ru-RU" sz="4400" dirty="0"/>
              <a:t>агрессора </a:t>
            </a:r>
            <a:r>
              <a:rPr lang="ru-RU" sz="4400" dirty="0" smtClean="0">
                <a:solidFill>
                  <a:srgbClr val="FF0000"/>
                </a:solidFill>
              </a:rPr>
              <a:t>к </a:t>
            </a:r>
            <a:r>
              <a:rPr lang="ru-RU" sz="4400" dirty="0">
                <a:solidFill>
                  <a:srgbClr val="FF0000"/>
                </a:solidFill>
              </a:rPr>
              <a:t>совести 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/>
              <a:t>(</a:t>
            </a:r>
            <a:r>
              <a:rPr lang="ru-RU" sz="4400" dirty="0"/>
              <a:t>их действия осознанны, спланированы, намеренны</a:t>
            </a:r>
            <a:r>
              <a:rPr lang="ru-RU" sz="4400" dirty="0" smtClean="0"/>
              <a:t>).</a:t>
            </a:r>
            <a:endParaRPr lang="ru-RU" sz="4400" dirty="0"/>
          </a:p>
          <a:p>
            <a:r>
              <a:rPr lang="ru-RU" sz="4400" dirty="0" smtClean="0"/>
              <a:t>2. Пытаться </a:t>
            </a:r>
            <a:r>
              <a:rPr lang="ru-RU" sz="4400" dirty="0">
                <a:solidFill>
                  <a:srgbClr val="FF0000"/>
                </a:solidFill>
              </a:rPr>
              <a:t>показать</a:t>
            </a:r>
            <a:r>
              <a:rPr lang="ru-RU" sz="4400" dirty="0"/>
              <a:t> агрессору  </a:t>
            </a:r>
            <a:r>
              <a:rPr lang="ru-RU" sz="4400" dirty="0" smtClean="0">
                <a:solidFill>
                  <a:srgbClr val="FF0000"/>
                </a:solidFill>
              </a:rPr>
              <a:t>состояние </a:t>
            </a:r>
            <a:r>
              <a:rPr lang="ru-RU" sz="4400" dirty="0">
                <a:solidFill>
                  <a:srgbClr val="FF0000"/>
                </a:solidFill>
              </a:rPr>
              <a:t>и чувства </a:t>
            </a:r>
            <a:r>
              <a:rPr lang="ru-RU" sz="4400" dirty="0" smtClean="0">
                <a:solidFill>
                  <a:srgbClr val="FF0000"/>
                </a:solidFill>
              </a:rPr>
              <a:t>жертвы</a:t>
            </a:r>
            <a:r>
              <a:rPr lang="ru-RU" sz="4400" dirty="0" smtClean="0"/>
              <a:t>.</a:t>
            </a:r>
          </a:p>
          <a:p>
            <a:r>
              <a:rPr lang="ru-RU" sz="4400" dirty="0" smtClean="0"/>
              <a:t>3. </a:t>
            </a:r>
            <a:r>
              <a:rPr lang="ru-RU" sz="4400" dirty="0" smtClean="0">
                <a:solidFill>
                  <a:srgbClr val="FF0000"/>
                </a:solidFill>
              </a:rPr>
              <a:t>Пытаться </a:t>
            </a:r>
            <a:r>
              <a:rPr lang="ru-RU" sz="4400" dirty="0">
                <a:solidFill>
                  <a:srgbClr val="FF0000"/>
                </a:solidFill>
              </a:rPr>
              <a:t>взывать к жалости </a:t>
            </a:r>
            <a:r>
              <a:rPr lang="ru-RU" sz="4400" dirty="0" smtClean="0"/>
              <a:t>агрессора.</a:t>
            </a:r>
            <a:endParaRPr lang="ru-RU" sz="4400" dirty="0"/>
          </a:p>
          <a:p>
            <a:r>
              <a:rPr lang="ru-RU" sz="4400" dirty="0" smtClean="0"/>
              <a:t>4. </a:t>
            </a:r>
            <a:r>
              <a:rPr lang="ru-RU" sz="4400" dirty="0" smtClean="0">
                <a:solidFill>
                  <a:srgbClr val="FF0000"/>
                </a:solidFill>
              </a:rPr>
              <a:t>Угрожать</a:t>
            </a:r>
            <a:r>
              <a:rPr lang="ru-RU" sz="4400" dirty="0" smtClean="0"/>
              <a:t> агрессору.</a:t>
            </a:r>
            <a:endParaRPr lang="ru-RU" sz="4400" dirty="0"/>
          </a:p>
          <a:p>
            <a:r>
              <a:rPr lang="ru-RU" sz="4400" dirty="0" smtClean="0"/>
              <a:t>5. </a:t>
            </a:r>
            <a:r>
              <a:rPr lang="ru-RU" sz="4400" dirty="0" smtClean="0">
                <a:solidFill>
                  <a:srgbClr val="FF0000"/>
                </a:solidFill>
              </a:rPr>
              <a:t>Заигрывать</a:t>
            </a:r>
            <a:r>
              <a:rPr lang="ru-RU" sz="4400" dirty="0" smtClean="0"/>
              <a:t> </a:t>
            </a:r>
            <a:r>
              <a:rPr lang="ru-RU" sz="4400" dirty="0"/>
              <a:t>с </a:t>
            </a:r>
            <a:r>
              <a:rPr lang="ru-RU" sz="4400" dirty="0" smtClean="0"/>
              <a:t>агрессором.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215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008112"/>
          </a:xfrm>
        </p:spPr>
        <p:txBody>
          <a:bodyPr>
            <a:normAutofit/>
          </a:bodyPr>
          <a:lstStyle/>
          <a:p>
            <a:pPr lvl="0"/>
            <a:r>
              <a:rPr lang="ru-RU" sz="4000" b="1" dirty="0" smtClean="0">
                <a:solidFill>
                  <a:schemeClr val="accent1"/>
                </a:solidFill>
              </a:rPr>
              <a:t>Важно предпринять:</a:t>
            </a:r>
            <a:r>
              <a:rPr lang="ru-RU" sz="4000" b="1" cap="all" dirty="0" smtClean="0">
                <a:solidFill>
                  <a:schemeClr val="accent1"/>
                </a:solidFill>
              </a:rPr>
              <a:t> 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91299"/>
            <a:ext cx="92525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ru-RU" sz="3200" dirty="0" smtClean="0"/>
              <a:t>Организовать </a:t>
            </a:r>
            <a:r>
              <a:rPr lang="ru-RU" sz="3200" dirty="0"/>
              <a:t>длительное  </a:t>
            </a:r>
            <a:r>
              <a:rPr lang="ru-RU" sz="3200" dirty="0">
                <a:solidFill>
                  <a:srgbClr val="FF0000"/>
                </a:solidFill>
              </a:rPr>
              <a:t>поддержание состояния психологического равновесия ребенка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  <a:p>
            <a:pPr marL="457200" lvl="0" indent="-457200">
              <a:buAutoNum type="arabicPeriod"/>
            </a:pPr>
            <a:r>
              <a:rPr lang="ru-RU" sz="3200" dirty="0" smtClean="0"/>
              <a:t>Помнить</a:t>
            </a:r>
            <a:r>
              <a:rPr lang="ru-RU" sz="3200" dirty="0"/>
              <a:t>, что </a:t>
            </a:r>
            <a:r>
              <a:rPr lang="ru-RU" sz="3200" dirty="0" smtClean="0">
                <a:solidFill>
                  <a:srgbClr val="FF0000"/>
                </a:solidFill>
              </a:rPr>
              <a:t>ребенком </a:t>
            </a:r>
            <a:r>
              <a:rPr lang="ru-RU" sz="3200" dirty="0">
                <a:solidFill>
                  <a:srgbClr val="FF0000"/>
                </a:solidFill>
              </a:rPr>
              <a:t>движет самая  сильная эмоция – страх, </a:t>
            </a:r>
            <a:r>
              <a:rPr lang="ru-RU" sz="3200" dirty="0"/>
              <a:t>которую он тщательно маскирует. </a:t>
            </a:r>
            <a:endParaRPr lang="ru-RU" sz="3200" dirty="0" smtClean="0"/>
          </a:p>
          <a:p>
            <a:pPr marL="457200" lvl="0" indent="-457200">
              <a:buAutoNum type="arabicPeriod"/>
            </a:pPr>
            <a:r>
              <a:rPr lang="ru-RU" sz="3200" dirty="0" smtClean="0"/>
              <a:t>Не </a:t>
            </a:r>
            <a:r>
              <a:rPr lang="ru-RU" sz="3200" dirty="0"/>
              <a:t>допускать </a:t>
            </a:r>
            <a:r>
              <a:rPr lang="ru-RU" sz="3200" dirty="0">
                <a:solidFill>
                  <a:srgbClr val="FF0000"/>
                </a:solidFill>
              </a:rPr>
              <a:t>«наплывов</a:t>
            </a:r>
            <a:r>
              <a:rPr lang="ru-RU" sz="3200" dirty="0" smtClean="0">
                <a:solidFill>
                  <a:srgbClr val="FF0000"/>
                </a:solidFill>
              </a:rPr>
              <a:t>».</a:t>
            </a:r>
            <a:endParaRPr lang="ru-RU" sz="3200" dirty="0">
              <a:solidFill>
                <a:srgbClr val="FF0000"/>
              </a:solidFill>
            </a:endParaRPr>
          </a:p>
          <a:p>
            <a:pPr marL="457200" lvl="0" indent="-457200">
              <a:buAutoNum type="arabicPeriod"/>
            </a:pPr>
            <a:r>
              <a:rPr lang="ru-RU" sz="3200" dirty="0"/>
              <a:t>Предвидеть и </a:t>
            </a:r>
            <a:r>
              <a:rPr lang="ru-RU" sz="3200" dirty="0">
                <a:solidFill>
                  <a:srgbClr val="FF0000"/>
                </a:solidFill>
              </a:rPr>
              <a:t>предотвращать</a:t>
            </a:r>
            <a:r>
              <a:rPr lang="ru-RU" sz="3200" dirty="0"/>
              <a:t> появление </a:t>
            </a:r>
            <a:r>
              <a:rPr lang="ru-RU" sz="3200" dirty="0">
                <a:solidFill>
                  <a:srgbClr val="FF0000"/>
                </a:solidFill>
              </a:rPr>
              <a:t>ситуаций «спусковых крючков</a:t>
            </a:r>
            <a:r>
              <a:rPr lang="ru-RU" sz="3200" dirty="0" smtClean="0">
                <a:solidFill>
                  <a:srgbClr val="FF0000"/>
                </a:solidFill>
              </a:rPr>
              <a:t>».</a:t>
            </a:r>
            <a:endParaRPr lang="ru-RU" sz="3200" dirty="0">
              <a:solidFill>
                <a:srgbClr val="FF0000"/>
              </a:solidFill>
            </a:endParaRPr>
          </a:p>
          <a:p>
            <a:pPr marL="457200" lvl="0" indent="-457200">
              <a:buAutoNum type="arabicPeriod"/>
            </a:pPr>
            <a:r>
              <a:rPr lang="ru-RU" sz="3200" dirty="0" smtClean="0">
                <a:solidFill>
                  <a:srgbClr val="FF0000"/>
                </a:solidFill>
              </a:rPr>
              <a:t>Не </a:t>
            </a:r>
            <a:r>
              <a:rPr lang="ru-RU" sz="3200" dirty="0">
                <a:solidFill>
                  <a:srgbClr val="FF0000"/>
                </a:solidFill>
              </a:rPr>
              <a:t>пытаться «загрузить» ребенка </a:t>
            </a:r>
            <a:r>
              <a:rPr lang="ru-RU" sz="3200" dirty="0"/>
              <a:t>и учебой, и внеурочной деятельностью, и развлечениями и т.д. </a:t>
            </a:r>
          </a:p>
          <a:p>
            <a:pPr marL="457200" lvl="0" indent="-457200">
              <a:buAutoNum type="arabicPeriod"/>
            </a:pPr>
            <a:r>
              <a:rPr lang="ru-RU" sz="3200" dirty="0">
                <a:solidFill>
                  <a:srgbClr val="FF0000"/>
                </a:solidFill>
              </a:rPr>
              <a:t>Не нагнетать обстановку. </a:t>
            </a:r>
          </a:p>
        </p:txBody>
      </p:sp>
    </p:spTree>
    <p:extLst>
      <p:ext uri="{BB962C8B-B14F-4D97-AF65-F5344CB8AC3E}">
        <p14:creationId xmlns:p14="http://schemas.microsoft.com/office/powerpoint/2010/main" val="38225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1"/>
                </a:solidFill>
              </a:rPr>
              <a:t>5 лучших </a:t>
            </a:r>
            <a:r>
              <a:rPr lang="ru-RU" sz="4000" dirty="0" smtClean="0">
                <a:solidFill>
                  <a:schemeClr val="accent1"/>
                </a:solidFill>
              </a:rPr>
              <a:t>фраз-клише:</a:t>
            </a:r>
            <a:endParaRPr lang="ru-RU" sz="4000" dirty="0">
              <a:solidFill>
                <a:schemeClr val="accent1"/>
              </a:solidFill>
            </a:endParaRPr>
          </a:p>
          <a:p>
            <a:r>
              <a:rPr lang="ru-RU" sz="4100" dirty="0" smtClean="0"/>
              <a:t>1.«В </a:t>
            </a:r>
            <a:r>
              <a:rPr lang="ru-RU" sz="4100" dirty="0"/>
              <a:t>том, что случилось, нет твоей </a:t>
            </a:r>
            <a:r>
              <a:rPr lang="ru-RU" sz="4100" dirty="0" smtClean="0"/>
              <a:t>вины»</a:t>
            </a:r>
            <a:endParaRPr lang="ru-RU" sz="4100" dirty="0"/>
          </a:p>
          <a:p>
            <a:r>
              <a:rPr lang="ru-RU" sz="4100" dirty="0" smtClean="0"/>
              <a:t>2.«Я </a:t>
            </a:r>
            <a:r>
              <a:rPr lang="ru-RU" sz="4100" dirty="0"/>
              <a:t>постараюсь тебе помочь, если ты позволишь</a:t>
            </a:r>
            <a:r>
              <a:rPr lang="ru-RU" sz="4100" dirty="0" smtClean="0"/>
              <a:t>»</a:t>
            </a:r>
            <a:endParaRPr lang="ru-RU" sz="4100" dirty="0"/>
          </a:p>
          <a:p>
            <a:r>
              <a:rPr lang="ru-RU" sz="4100" dirty="0" smtClean="0"/>
              <a:t>3.«Хорошо</a:t>
            </a:r>
            <a:r>
              <a:rPr lang="ru-RU" sz="4100" dirty="0"/>
              <a:t>, что ты мне об этом рассказал(а</a:t>
            </a:r>
            <a:r>
              <a:rPr lang="ru-RU" sz="4100" dirty="0" smtClean="0"/>
              <a:t>)»</a:t>
            </a:r>
            <a:endParaRPr lang="ru-RU" sz="4100" dirty="0"/>
          </a:p>
          <a:p>
            <a:r>
              <a:rPr lang="ru-RU" sz="4100" dirty="0" smtClean="0"/>
              <a:t>4.«Все</a:t>
            </a:r>
            <a:r>
              <a:rPr lang="ru-RU" sz="4100" dirty="0"/>
              <a:t>, что ты мне сказал(а), останется между </a:t>
            </a:r>
            <a:r>
              <a:rPr lang="ru-RU" sz="4100" dirty="0" smtClean="0"/>
              <a:t>нами»</a:t>
            </a:r>
            <a:endParaRPr lang="ru-RU" sz="4100" dirty="0"/>
          </a:p>
          <a:p>
            <a:r>
              <a:rPr lang="ru-RU" sz="4100" dirty="0" smtClean="0"/>
              <a:t>5.«Любой </a:t>
            </a:r>
            <a:r>
              <a:rPr lang="ru-RU" sz="4100" dirty="0"/>
              <a:t>мог оказаться на твоем месте, даже я»</a:t>
            </a:r>
          </a:p>
        </p:txBody>
      </p:sp>
    </p:spTree>
    <p:extLst>
      <p:ext uri="{BB962C8B-B14F-4D97-AF65-F5344CB8AC3E}">
        <p14:creationId xmlns:p14="http://schemas.microsoft.com/office/powerpoint/2010/main" val="235706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4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D1867"/>
                </a:solidFill>
                <a:ea typeface="+mn-ea"/>
                <a:cs typeface="+mn-cs"/>
              </a:rPr>
              <a:t>Детям </a:t>
            </a:r>
            <a:r>
              <a:rPr lang="ru-RU" sz="40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D1867"/>
                </a:solidFill>
                <a:ea typeface="+mn-ea"/>
                <a:cs typeface="+mn-cs"/>
              </a:rPr>
              <a:t>необходимо повторять о безопасности в интернете, воспитывать у них чувство осторожности, проговаривать с детьми необходимость ограничивать свое общение с незнакомыми людьми, напоминать, что некоторые ненавязчивые идеи и шутки со стороны незнакомцев могут являться прямыми манипуляциями</a:t>
            </a:r>
            <a:r>
              <a:rPr lang="ru-RU" sz="4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D1867"/>
                </a:solidFill>
                <a:ea typeface="+mn-ea"/>
                <a:cs typeface="+mn-cs"/>
              </a:rPr>
              <a:t>.</a:t>
            </a:r>
            <a:r>
              <a:rPr lang="ru-RU" sz="4100" dirty="0" smtClean="0">
                <a:solidFill>
                  <a:srgbClr val="0D1867"/>
                </a:solidFill>
              </a:rPr>
              <a:t/>
            </a:r>
            <a:br>
              <a:rPr lang="ru-RU" sz="4100" dirty="0" smtClean="0">
                <a:solidFill>
                  <a:srgbClr val="0D1867"/>
                </a:solidFill>
              </a:rPr>
            </a:br>
            <a:endParaRPr lang="ru-RU" sz="4100" dirty="0">
              <a:solidFill>
                <a:srgbClr val="0D18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674136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5600" dirty="0" smtClean="0">
                <a:solidFill>
                  <a:srgbClr val="000000"/>
                </a:solidFill>
                <a:latin typeface="-apple-system"/>
              </a:rPr>
              <a:t>	</a:t>
            </a:r>
            <a:r>
              <a:rPr lang="ru-RU" sz="5300" dirty="0" smtClean="0">
                <a:solidFill>
                  <a:srgbClr val="000000"/>
                </a:solidFill>
                <a:latin typeface="+mn-lt"/>
              </a:rPr>
              <a:t>В сети интернет активно распространяется </a:t>
            </a:r>
            <a:r>
              <a:rPr lang="ru-RU" sz="5300" dirty="0">
                <a:solidFill>
                  <a:srgbClr val="000000"/>
                </a:solidFill>
                <a:latin typeface="+mn-lt"/>
              </a:rPr>
              <a:t>игра </a:t>
            </a:r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«Синий Кит», </a:t>
            </a:r>
            <a:r>
              <a:rPr lang="ru-RU" sz="5300" dirty="0" smtClean="0">
                <a:solidFill>
                  <a:srgbClr val="000000"/>
                </a:solidFill>
                <a:latin typeface="+mn-lt"/>
              </a:rPr>
              <a:t>известная также  </a:t>
            </a:r>
            <a:r>
              <a:rPr lang="ru-RU" sz="5300" dirty="0">
                <a:solidFill>
                  <a:srgbClr val="000000"/>
                </a:solidFill>
                <a:latin typeface="+mn-lt"/>
              </a:rPr>
              <a:t>как </a:t>
            </a:r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«Тихий Дом», «f57», «Море Китов», «D28», «разбуди </a:t>
            </a:r>
            <a:r>
              <a:rPr lang="ru-RU" sz="6000" b="1" dirty="0">
                <a:solidFill>
                  <a:srgbClr val="FF0000"/>
                </a:solidFill>
                <a:latin typeface="+mn-lt"/>
              </a:rPr>
              <a:t>меня в </a:t>
            </a:r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4:20», </a:t>
            </a:r>
            <a:r>
              <a:rPr lang="ru-RU" sz="5300" dirty="0" smtClean="0">
                <a:latin typeface="+mn-lt"/>
              </a:rPr>
              <a:t>склоняющая детей к суициду</a:t>
            </a:r>
            <a:r>
              <a:rPr lang="ru-RU" sz="53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31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9939" t="7014" r="12948" b="5010"/>
          <a:stretch/>
        </p:blipFill>
        <p:spPr bwMode="auto">
          <a:xfrm>
            <a:off x="251520" y="13808"/>
            <a:ext cx="8480869" cy="6844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08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1"/>
            <a:ext cx="6192688" cy="687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0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281"/>
            <a:ext cx="2298131" cy="682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7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4896544" cy="690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4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Помните!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>Подросток, который чувствует себя любимым, нужным, получает достаточно внимания с Вашей стороны, имеет риск совершения самоубийства в несколько раз меньше, чем ребенок, которого постоянно упрекают, ругают и не </a:t>
            </a:r>
            <a:r>
              <a:rPr lang="ru-RU" dirty="0" smtClean="0">
                <a:solidFill>
                  <a:srgbClr val="FF0000"/>
                </a:solidFill>
              </a:rPr>
              <a:t>оказывают ему поддержки </a:t>
            </a:r>
            <a:r>
              <a:rPr lang="ru-RU" i="1" dirty="0" smtClean="0">
                <a:solidFill>
                  <a:srgbClr val="FF0000"/>
                </a:solidFill>
              </a:rPr>
              <a:t>в сложных для него ситуациях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t="21395" r="8873" b="39303"/>
          <a:stretch/>
        </p:blipFill>
        <p:spPr bwMode="auto">
          <a:xfrm>
            <a:off x="886101" y="1556792"/>
            <a:ext cx="7655442" cy="269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1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0" y="0"/>
            <a:ext cx="9140339" cy="6858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Внимание!!!</a:t>
            </a:r>
            <a:br>
              <a:rPr lang="ru-RU" sz="4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4400" dirty="0" smtClean="0">
                <a:solidFill>
                  <a:srgbClr val="000000"/>
                </a:solidFill>
                <a:latin typeface="+mn-lt"/>
              </a:rPr>
              <a:t>Если на странице ребенка Вы увидели </a:t>
            </a:r>
            <a:r>
              <a:rPr lang="ru-RU" sz="4400" dirty="0" err="1" smtClean="0">
                <a:solidFill>
                  <a:srgbClr val="000000"/>
                </a:solidFill>
                <a:latin typeface="+mn-lt"/>
              </a:rPr>
              <a:t>хештеги</a:t>
            </a:r>
            <a:r>
              <a:rPr lang="ru-RU" sz="4400" dirty="0" smtClean="0">
                <a:solidFill>
                  <a:srgbClr val="000000"/>
                </a:solidFill>
                <a:latin typeface="+mn-lt"/>
              </a:rPr>
              <a:t>: 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+mn-lt"/>
                <a:hlinkClick r:id="rId2"/>
              </a:rPr>
              <a:t>#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+mn-lt"/>
                <a:hlinkClick r:id="rId2"/>
              </a:rPr>
              <a:t>синий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 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+mn-lt"/>
                <a:hlinkClick r:id="rId3"/>
              </a:rPr>
              <a:t>#кит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 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+mn-lt"/>
                <a:hlinkClick r:id="rId4"/>
              </a:rPr>
              <a:t>#</a:t>
            </a:r>
            <a:r>
              <a:rPr lang="ru-RU" sz="4400" dirty="0" err="1">
                <a:solidFill>
                  <a:schemeClr val="accent5">
                    <a:lumMod val="50000"/>
                  </a:schemeClr>
                </a:solidFill>
                <a:latin typeface="+mn-lt"/>
                <a:hlinkClick r:id="rId4"/>
              </a:rPr>
              <a:t>хочувигру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 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+mn-lt"/>
                <a:hlinkClick r:id="rId5"/>
              </a:rPr>
              <a:t>#</a:t>
            </a:r>
            <a:r>
              <a:rPr lang="ru-RU" sz="4400" dirty="0" err="1">
                <a:solidFill>
                  <a:schemeClr val="accent5">
                    <a:lumMod val="50000"/>
                  </a:schemeClr>
                </a:solidFill>
                <a:latin typeface="+mn-lt"/>
                <a:hlinkClick r:id="rId5"/>
              </a:rPr>
              <a:t>явигре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 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+mn-lt"/>
                <a:hlinkClick r:id="rId6"/>
              </a:rPr>
              <a:t>#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+mn-lt"/>
                <a:hlinkClick r:id="rId6"/>
              </a:rPr>
              <a:t>тихийдом</a:t>
            </a:r>
            <a:r>
              <a:rPr lang="ru-RU" sz="4400" dirty="0" smtClean="0">
                <a:solidFill>
                  <a:srgbClr val="0000FF"/>
                </a:solidFill>
                <a:latin typeface="+mn-lt"/>
              </a:rPr>
              <a:t>#4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 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+mn-lt"/>
                <a:hlinkClick r:id="rId7"/>
              </a:rPr>
              <a:t>#f57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 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+mn-lt"/>
                <a:hlinkClick r:id="rId8"/>
              </a:rPr>
              <a:t>#f58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 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+mn-lt"/>
                <a:hlinkClick r:id="rId9"/>
              </a:rPr>
              <a:t>#d23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 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+mn-lt"/>
                <a:hlinkClick r:id="rId10"/>
              </a:rPr>
              <a:t>#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+mn-lt"/>
                <a:hlinkClick r:id="rId10"/>
              </a:rPr>
              <a:t>разбудименяв4</a:t>
            </a:r>
            <a:r>
              <a:rPr lang="ru-RU" sz="4400" dirty="0" smtClean="0">
                <a:solidFill>
                  <a:srgbClr val="0000FF"/>
                </a:solidFill>
                <a:latin typeface="+mn-lt"/>
              </a:rPr>
              <a:t>:20</a:t>
            </a:r>
            <a:r>
              <a:rPr lang="ru-RU" sz="44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значит Ваш ребенок вступил в игру!!!</a:t>
            </a:r>
            <a:r>
              <a:rPr lang="ru-RU" sz="44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ru-RU" sz="4400" dirty="0" smtClean="0">
                <a:solidFill>
                  <a:srgbClr val="000000"/>
                </a:solidFill>
                <a:latin typeface="+mn-lt"/>
              </a:rPr>
            </a:br>
            <a:endParaRPr lang="ru-RU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28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+mn-lt"/>
              </a:rPr>
              <a:t>Суть игры в том, что детям каждый день </a:t>
            </a:r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в 4.20 отправляются задания </a:t>
            </a:r>
            <a:r>
              <a:rPr lang="ru-RU" sz="6000" dirty="0" smtClean="0">
                <a:latin typeface="+mn-lt"/>
              </a:rPr>
              <a:t>(всего их 50), </a:t>
            </a:r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последние задание – совершить суицид. </a:t>
            </a: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52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332656"/>
            <a:ext cx="8928992" cy="6336704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>Примеры</a:t>
            </a:r>
            <a:br>
              <a:rPr lang="ru-RU" sz="4800" b="1" dirty="0" smtClean="0"/>
            </a:br>
            <a:r>
              <a:rPr lang="ru-RU" sz="4800" b="1" dirty="0" smtClean="0"/>
              <a:t>заданий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256584" cy="684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2668"/>
            <a:ext cx="92525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Важно знать:</a:t>
            </a:r>
            <a:endParaRPr lang="ru-RU" sz="3200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FF0000"/>
                </a:solidFill>
              </a:rPr>
              <a:t>Агрессоры манипулируют сознанием детей</a:t>
            </a:r>
            <a:r>
              <a:rPr lang="ru-RU" sz="3000" dirty="0"/>
              <a:t>, используя  ведущий вид деятельности, учитывая возрастные </a:t>
            </a:r>
            <a:r>
              <a:rPr lang="ru-RU" sz="3000" dirty="0" smtClean="0"/>
              <a:t>особенности.</a:t>
            </a:r>
            <a:endParaRPr lang="ru-RU" sz="3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000" dirty="0"/>
              <a:t>В сети </a:t>
            </a:r>
            <a:r>
              <a:rPr lang="ru-RU" sz="3000" dirty="0">
                <a:solidFill>
                  <a:srgbClr val="FF0000"/>
                </a:solidFill>
              </a:rPr>
              <a:t>в свободном  доступе  инструкции по самоубийству</a:t>
            </a:r>
            <a:r>
              <a:rPr lang="ru-RU" sz="3000" dirty="0"/>
              <a:t> для  </a:t>
            </a:r>
            <a:r>
              <a:rPr lang="ru-RU" sz="3000" dirty="0" smtClean="0"/>
              <a:t>детей.</a:t>
            </a:r>
            <a:r>
              <a:rPr lang="ru-RU" sz="30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000" dirty="0"/>
              <a:t>Активно используется </a:t>
            </a:r>
            <a:r>
              <a:rPr lang="ru-RU" sz="3000" dirty="0">
                <a:solidFill>
                  <a:srgbClr val="FF0000"/>
                </a:solidFill>
              </a:rPr>
              <a:t>детское  подражание</a:t>
            </a:r>
            <a:r>
              <a:rPr lang="ru-RU" sz="3000" dirty="0"/>
              <a:t>, желание стать один из </a:t>
            </a:r>
            <a:r>
              <a:rPr lang="ru-RU" sz="3000" dirty="0" smtClean="0"/>
              <a:t>героев </a:t>
            </a:r>
            <a:r>
              <a:rPr lang="ru-RU" sz="3000" dirty="0"/>
              <a:t>мультфильмов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000" dirty="0"/>
              <a:t>Инструкции и </a:t>
            </a:r>
            <a:r>
              <a:rPr lang="ru-RU" sz="3000" dirty="0">
                <a:solidFill>
                  <a:srgbClr val="FF0000"/>
                </a:solidFill>
              </a:rPr>
              <a:t>указания</a:t>
            </a:r>
            <a:r>
              <a:rPr lang="ru-RU" sz="3000" dirty="0"/>
              <a:t> иногда </a:t>
            </a:r>
            <a:r>
              <a:rPr lang="ru-RU" sz="3000" dirty="0">
                <a:solidFill>
                  <a:srgbClr val="FF0000"/>
                </a:solidFill>
              </a:rPr>
              <a:t>встроены в мультфильмы в виде рекламы</a:t>
            </a:r>
            <a:r>
              <a:rPr lang="ru-RU" sz="30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FF0000"/>
                </a:solidFill>
              </a:rPr>
              <a:t>Дети</a:t>
            </a:r>
            <a:r>
              <a:rPr lang="ru-RU" sz="3000" dirty="0"/>
              <a:t> в малолетнем возрасте </a:t>
            </a:r>
            <a:r>
              <a:rPr lang="ru-RU" sz="3000" dirty="0">
                <a:solidFill>
                  <a:srgbClr val="FF0000"/>
                </a:solidFill>
              </a:rPr>
              <a:t>не осознают грани между жизнью и смертью, </a:t>
            </a:r>
            <a:r>
              <a:rPr lang="ru-RU" sz="3000" dirty="0"/>
              <a:t>не понимают конечность существования живого, этим пользуются манипуляторы</a:t>
            </a:r>
            <a:r>
              <a:rPr lang="ru-RU" sz="3000" dirty="0" smtClean="0"/>
              <a:t>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8336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60648"/>
            <a:ext cx="4510755" cy="564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8720"/>
            <a:ext cx="4459025" cy="567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1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-apple-system"/>
              </a:rPr>
              <a:t/>
            </a:r>
            <a:br>
              <a:rPr lang="ru-RU" dirty="0">
                <a:solidFill>
                  <a:schemeClr val="tx1"/>
                </a:solidFill>
                <a:latin typeface="-apple-system"/>
              </a:rPr>
            </a:br>
            <a:r>
              <a:rPr lang="ru-RU" dirty="0" smtClean="0">
                <a:solidFill>
                  <a:schemeClr val="tx1"/>
                </a:solidFill>
                <a:latin typeface="-apple-system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-apple-system"/>
              </a:rPr>
            </a:br>
            <a:r>
              <a:rPr lang="ru-RU" sz="4900" b="1" dirty="0" smtClean="0">
                <a:latin typeface="-apple-system"/>
              </a:rPr>
              <a:t>Пост распространителя игры:</a:t>
            </a:r>
            <a:r>
              <a:rPr lang="ru-RU" sz="4900" dirty="0" smtClean="0">
                <a:solidFill>
                  <a:schemeClr val="tx1"/>
                </a:solidFill>
                <a:latin typeface="-apple-system"/>
              </a:rPr>
              <a:t/>
            </a:r>
            <a:br>
              <a:rPr lang="ru-RU" sz="4900" dirty="0" smtClean="0">
                <a:solidFill>
                  <a:schemeClr val="tx1"/>
                </a:solidFill>
                <a:latin typeface="-apple-system"/>
              </a:rPr>
            </a:br>
            <a:r>
              <a:rPr lang="ru-RU" sz="4900" b="1" dirty="0" smtClean="0">
                <a:solidFill>
                  <a:srgbClr val="FF0000"/>
                </a:solidFill>
                <a:latin typeface="-apple-system"/>
              </a:rPr>
              <a:t>Хочешь </a:t>
            </a:r>
            <a:r>
              <a:rPr lang="ru-RU" sz="4900" b="1" dirty="0">
                <a:solidFill>
                  <a:srgbClr val="FF0000"/>
                </a:solidFill>
                <a:latin typeface="-apple-system"/>
              </a:rPr>
              <a:t>в игру?.. </a:t>
            </a:r>
            <a:r>
              <a:rPr lang="ru-RU" sz="4900" b="1" dirty="0" smtClean="0">
                <a:solidFill>
                  <a:srgbClr val="FF0000"/>
                </a:solidFill>
                <a:latin typeface="-apple-system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-apple-system"/>
              </a:rPr>
            </a:br>
            <a:r>
              <a:rPr lang="ru-RU" sz="4900" b="1" dirty="0" smtClean="0">
                <a:solidFill>
                  <a:srgbClr val="FF0000"/>
                </a:solidFill>
                <a:latin typeface="-apple-system"/>
              </a:rPr>
              <a:t>Я </a:t>
            </a:r>
            <a:r>
              <a:rPr lang="ru-RU" sz="4900" b="1" dirty="0">
                <a:solidFill>
                  <a:srgbClr val="FF0000"/>
                </a:solidFill>
                <a:latin typeface="-apple-system"/>
              </a:rPr>
              <a:t>тебе помогу. </a:t>
            </a:r>
            <a:r>
              <a:rPr lang="ru-RU" sz="4900" b="1" dirty="0" smtClean="0">
                <a:solidFill>
                  <a:srgbClr val="FF0000"/>
                </a:solidFill>
                <a:latin typeface="-apple-system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-apple-system"/>
              </a:rPr>
            </a:br>
            <a:r>
              <a:rPr lang="ru-RU" sz="4900" b="1" dirty="0" smtClean="0">
                <a:solidFill>
                  <a:srgbClr val="FF0000"/>
                </a:solidFill>
                <a:latin typeface="-apple-system"/>
              </a:rPr>
              <a:t>Точно </a:t>
            </a:r>
            <a:r>
              <a:rPr lang="ru-RU" sz="4900" b="1" dirty="0">
                <a:solidFill>
                  <a:srgbClr val="FF0000"/>
                </a:solidFill>
                <a:latin typeface="-apple-system"/>
              </a:rPr>
              <a:t>уверен?.. </a:t>
            </a:r>
            <a:r>
              <a:rPr lang="ru-RU" sz="4900" b="1" dirty="0" smtClean="0">
                <a:solidFill>
                  <a:srgbClr val="FF0000"/>
                </a:solidFill>
                <a:latin typeface="-apple-system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-apple-system"/>
              </a:rPr>
            </a:br>
            <a:r>
              <a:rPr lang="ru-RU" sz="4900" b="1" dirty="0" smtClean="0">
                <a:solidFill>
                  <a:srgbClr val="FF0000"/>
                </a:solidFill>
                <a:latin typeface="-apple-system"/>
              </a:rPr>
              <a:t>Киты-не </a:t>
            </a:r>
            <a:r>
              <a:rPr lang="ru-RU" sz="4900" b="1" dirty="0">
                <a:solidFill>
                  <a:srgbClr val="FF0000"/>
                </a:solidFill>
                <a:latin typeface="-apple-system"/>
              </a:rPr>
              <a:t>звери. </a:t>
            </a:r>
            <a:r>
              <a:rPr lang="ru-RU" sz="4900" b="1" dirty="0" smtClean="0">
                <a:solidFill>
                  <a:srgbClr val="FF0000"/>
                </a:solidFill>
                <a:latin typeface="-apple-system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-apple-system"/>
              </a:rPr>
            </a:br>
            <a:r>
              <a:rPr lang="ru-RU" sz="4900" b="1" dirty="0" smtClean="0">
                <a:solidFill>
                  <a:srgbClr val="FF0000"/>
                </a:solidFill>
                <a:latin typeface="-apple-system"/>
              </a:rPr>
              <a:t>Истинный </a:t>
            </a:r>
            <a:r>
              <a:rPr lang="ru-RU" sz="4900" b="1" dirty="0">
                <a:solidFill>
                  <a:srgbClr val="FF0000"/>
                </a:solidFill>
                <a:latin typeface="-apple-system"/>
              </a:rPr>
              <a:t>путь тебя ждёт. Только по силам ли тебе его пройти?.. </a:t>
            </a:r>
            <a:r>
              <a:rPr lang="ru-RU" dirty="0" smtClean="0">
                <a:solidFill>
                  <a:srgbClr val="FF0000"/>
                </a:solidFill>
                <a:latin typeface="-apple-system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-apple-system"/>
              </a:rPr>
            </a:br>
            <a:r>
              <a:rPr lang="ru-RU" dirty="0">
                <a:solidFill>
                  <a:srgbClr val="FF0000"/>
                </a:solidFill>
                <a:latin typeface="-apple-system"/>
              </a:rPr>
              <a:t/>
            </a:r>
            <a:br>
              <a:rPr lang="ru-RU" dirty="0">
                <a:solidFill>
                  <a:srgbClr val="FF0000"/>
                </a:solidFill>
                <a:latin typeface="-apple-system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6048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Елена\Desktop\скриншот 4.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0" t="14456" r="13999" b="29430"/>
          <a:stretch/>
        </p:blipFill>
        <p:spPr bwMode="auto">
          <a:xfrm>
            <a:off x="-1" y="188640"/>
            <a:ext cx="910516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377</Words>
  <Application>Microsoft Office PowerPoint</Application>
  <PresentationFormat>Экран (4:3)</PresentationFormat>
  <Paragraphs>49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</vt:lpstr>
      <vt:lpstr> В сети интернет активно распространяется игра «Синий Кит», известная также  как «Тихий Дом», «f57», «Море Китов», «D28», «разбуди меня в 4:20», склоняющая детей к суициду.</vt:lpstr>
      <vt:lpstr>Внимание!!! Если на странице ребенка Вы увидели хештеги: #синий #кит #хочувигру #явигре #тихийдом#4 #f57 #f58 #d23 #разбудименяв4:20, значит Ваш ребенок вступил в игру!!! </vt:lpstr>
      <vt:lpstr>Суть игры в том, что детям каждый день в 4.20 отправляются задания (всего их 50), последние задание – совершить суицид. </vt:lpstr>
      <vt:lpstr>  Примеры заданий    </vt:lpstr>
      <vt:lpstr>Презентация PowerPoint</vt:lpstr>
      <vt:lpstr>Презентация PowerPoint</vt:lpstr>
      <vt:lpstr>  Пост распространителя игры: Хочешь в игру?..  Я тебе помогу.  Точно уверен?..  Киты-не звери.  Истинный путь тебя ждёт. Только по силам ли тебе его пройти?..   </vt:lpstr>
      <vt:lpstr>Презентация PowerPoint</vt:lpstr>
      <vt:lpstr>Презентация PowerPoint</vt:lpstr>
      <vt:lpstr>Презентация PowerPoint</vt:lpstr>
      <vt:lpstr>Презентация PowerPoint</vt:lpstr>
      <vt:lpstr>Маркеры (признаки, проявления):</vt:lpstr>
      <vt:lpstr>Важно!!! Подростки практически не могут выйти из игры, даже если они передумали, так их местоположение отслеживается через ip адрес компьютера и детям в случае решения покинуть игру высылаются угрозы: «мы найдем твою семью и убьем родителей, если ты не пройдешь игру до конца» и т.п.</vt:lpstr>
      <vt:lpstr>Напуганные и зомбированные, дети зачастую решаются идти до конца, не пытаясь обратиться к взрослым. </vt:lpstr>
      <vt:lpstr>Презентация PowerPoint</vt:lpstr>
      <vt:lpstr>Важно предпринять: </vt:lpstr>
      <vt:lpstr>Презентация PowerPoint</vt:lpstr>
      <vt:lpstr>Детям необходимо повторять о безопасности в интернете, воспитывать у них чувство осторожности, проговаривать с детьми необходимость ограничивать свое общение с незнакомыми людьми, напоминать, что некоторые ненавязчивые идеи и шутки со стороны незнакомцев могут являться прямыми манипуляциями.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Помните! Подросток, который чувствует себя любимым, нужным, получает достаточно внимания с Вашей стороны, имеет риск совершения самоубийства в несколько раз меньше, чем ребенок, которого постоянно упрекают, ругают и не оказывают ему поддержки в сложных для него ситуациях.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Группы  смерти</dc:title>
  <dc:creator>Windows User</dc:creator>
  <cp:lastModifiedBy>Вдфдимир</cp:lastModifiedBy>
  <cp:revision>41</cp:revision>
  <dcterms:created xsi:type="dcterms:W3CDTF">2017-02-19T11:23:46Z</dcterms:created>
  <dcterms:modified xsi:type="dcterms:W3CDTF">2018-12-12T10:01:32Z</dcterms:modified>
</cp:coreProperties>
</file>